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embeddedFontLs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dZeipNUcna6hOA+HsBx1zyfN6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B58"/>
    <a:srgbClr val="A7FFEC"/>
    <a:srgbClr val="0A520F"/>
    <a:srgbClr val="EBBF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93699"/>
  </p:normalViewPr>
  <p:slideViewPr>
    <p:cSldViewPr snapToGrid="0">
      <p:cViewPr varScale="1">
        <p:scale>
          <a:sx n="77" d="100"/>
          <a:sy n="77" d="100"/>
        </p:scale>
        <p:origin x="1288"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97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 name="Google Shape;4;n"/>
          <p:cNvSpPr txBox="1">
            <a:spLocks noGrp="1"/>
          </p:cNvSpPr>
          <p:nvPr>
            <p:ph type="hdr" idx="2"/>
          </p:nvPr>
        </p:nvSpPr>
        <p:spPr>
          <a:xfrm>
            <a:off x="0" y="0"/>
            <a:ext cx="2970213" cy="4556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3884613" y="0"/>
            <a:ext cx="2970212" cy="455613"/>
          </a:xfrm>
          <a:prstGeom prst="rect">
            <a:avLst/>
          </a:prstGeom>
          <a:noFill/>
          <a:ln>
            <a:noFill/>
          </a:ln>
        </p:spPr>
        <p:txBody>
          <a:bodyPr spcFirstLastPara="1" wrap="square" lIns="90000" tIns="46800" rIns="90000" bIns="46800"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6" name="Google Shape;6;n"/>
          <p:cNvSpPr>
            <a:spLocks noGrp="1" noRot="1" noChangeAspect="1"/>
          </p:cNvSpPr>
          <p:nvPr>
            <p:ph type="sldImg" idx="3"/>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 name="Google Shape;7;n"/>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8685213"/>
            <a:ext cx="2970213" cy="4556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9" name="Google Shape;9;n"/>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94" name="Google Shape;94;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68" name="Google Shape;168;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75" name="Google Shape;175;p11:notes"/>
          <p:cNvSpPr txBox="1">
            <a:spLocks noGrp="1"/>
          </p:cNvSpPr>
          <p:nvPr>
            <p:ph type="body" idx="1"/>
          </p:nvPr>
        </p:nvSpPr>
        <p:spPr>
          <a:xfrm>
            <a:off x="685800" y="4343400"/>
            <a:ext cx="5484813" cy="4113213"/>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a:t>FIND REFERENCE SOURCE!!</a:t>
            </a:r>
            <a:endParaRPr/>
          </a:p>
        </p:txBody>
      </p:sp>
      <p:sp>
        <p:nvSpPr>
          <p:cNvPr id="176" name="Google Shape;176;p11:notes"/>
          <p:cNvSpPr txBox="1">
            <a:spLocks noGrp="1"/>
          </p:cNvSpPr>
          <p:nvPr>
            <p:ph type="sldNum" idx="12"/>
          </p:nvPr>
        </p:nvSpPr>
        <p:spPr>
          <a:xfrm>
            <a:off x="3884613" y="8685213"/>
            <a:ext cx="2970212" cy="455612"/>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83" name="Google Shape;183;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1" name="Google Shape;191;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98" name="Google Shape;198;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05" name="Google Shape;205;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2" name="Google Shape;212;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19" name="Google Shape;219;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28" name="Google Shape;228;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35" name="Google Shape;23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1" name="Google Shape;101;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2" name="Google Shape;242;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49" name="Google Shape;249;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58" name="Google Shape;258;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68" name="Google Shape;268;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77" name="Google Shape;277;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84" name="Google Shape;284;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291" name="Google Shape;291;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01" name="Google Shape;301;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0" name="Google Shape;310;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17" name="Google Shape;317;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25" name="Google Shape;325;p3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1: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35" name="Google Shape;33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44" name="Google Shape;344;p3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51" name="Google Shape;351;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1" name="Google Shape;361;p3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68" name="Google Shape;368;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377" name="Google Shape;377;p3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25" name="Google Shape;125;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2" name="Google Shape;132;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39" name="Google Shape;139;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49" name="Google Shape;149;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343400"/>
            <a:ext cx="5484813" cy="4113213"/>
          </a:xfrm>
          <a:prstGeom prst="rect">
            <a:avLst/>
          </a:prstGeom>
        </p:spPr>
        <p:txBody>
          <a:bodyPr spcFirstLastPara="1" wrap="square" lIns="90000" tIns="46800" rIns="90000" bIns="46800" anchor="t" anchorCtr="0">
            <a:noAutofit/>
          </a:bodyPr>
          <a:lstStyle/>
          <a:p>
            <a:pPr marL="0" lvl="0" indent="0" algn="l" rtl="0">
              <a:spcBef>
                <a:spcPts val="360"/>
              </a:spcBef>
              <a:spcAft>
                <a:spcPts val="0"/>
              </a:spcAft>
              <a:buNone/>
            </a:pPr>
            <a:endParaRPr/>
          </a:p>
        </p:txBody>
      </p:sp>
      <p:sp>
        <p:nvSpPr>
          <p:cNvPr id="158" name="Google Shape;158;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38"/>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18" name="Google Shape;18;p38"/>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19" name="Google Shape;19;p3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75" name="Google Shape;75;p47"/>
          <p:cNvSpPr txBox="1">
            <a:spLocks noGrp="1"/>
          </p:cNvSpPr>
          <p:nvPr>
            <p:ph type="body" idx="1"/>
          </p:nvPr>
        </p:nvSpPr>
        <p:spPr>
          <a:xfrm rot="5400000">
            <a:off x="2309019" y="-251619"/>
            <a:ext cx="4524375" cy="8228013"/>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76" name="Google Shape;76;p4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rot="5400000">
            <a:off x="4659313" y="2098675"/>
            <a:ext cx="5995987" cy="2055813"/>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1" name="Google Shape;81;p48"/>
          <p:cNvSpPr txBox="1">
            <a:spLocks noGrp="1"/>
          </p:cNvSpPr>
          <p:nvPr>
            <p:ph type="body" idx="1"/>
          </p:nvPr>
        </p:nvSpPr>
        <p:spPr>
          <a:xfrm rot="5400000">
            <a:off x="469106" y="116681"/>
            <a:ext cx="5995987" cy="6019800"/>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2" name="Google Shape;82;p48"/>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8" name="Google Shape;88;p49"/>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342900" algn="l">
              <a:lnSpc>
                <a:spcPct val="97000"/>
              </a:lnSpc>
              <a:spcBef>
                <a:spcPts val="800"/>
              </a:spcBef>
              <a:spcAft>
                <a:spcPts val="0"/>
              </a:spcAft>
              <a:buSzPts val="1800"/>
              <a:buChar char="•"/>
              <a:defRPr/>
            </a:lvl1pPr>
            <a:lvl2pPr marL="914400" lvl="1" indent="-342900" algn="l">
              <a:lnSpc>
                <a:spcPct val="97000"/>
              </a:lnSpc>
              <a:spcBef>
                <a:spcPts val="700"/>
              </a:spcBef>
              <a:spcAft>
                <a:spcPts val="0"/>
              </a:spcAft>
              <a:buSzPts val="1800"/>
              <a:buChar char="–"/>
              <a:defRPr/>
            </a:lvl2pPr>
            <a:lvl3pPr marL="1371600" lvl="2" indent="-342900" algn="l">
              <a:lnSpc>
                <a:spcPct val="97000"/>
              </a:lnSpc>
              <a:spcBef>
                <a:spcPts val="600"/>
              </a:spcBef>
              <a:spcAft>
                <a:spcPts val="0"/>
              </a:spcAft>
              <a:buSzPts val="1800"/>
              <a:buChar char="•"/>
              <a:defRPr/>
            </a:lvl3pPr>
            <a:lvl4pPr marL="1828800" lvl="3" indent="-342900" algn="l">
              <a:lnSpc>
                <a:spcPct val="97000"/>
              </a:lnSpc>
              <a:spcBef>
                <a:spcPts val="500"/>
              </a:spcBef>
              <a:spcAft>
                <a:spcPts val="0"/>
              </a:spcAft>
              <a:buSzPts val="1800"/>
              <a:buChar char="–"/>
              <a:defRPr/>
            </a:lvl4pPr>
            <a:lvl5pPr marL="2286000" lvl="4" indent="-342900" algn="l">
              <a:lnSpc>
                <a:spcPct val="97000"/>
              </a:lnSpc>
              <a:spcBef>
                <a:spcPts val="500"/>
              </a:spcBef>
              <a:spcAft>
                <a:spcPts val="0"/>
              </a:spcAft>
              <a:buSzPts val="1800"/>
              <a:buChar char="»"/>
              <a:defRPr/>
            </a:lvl5pPr>
            <a:lvl6pPr marL="2743200" lvl="5" indent="-342900" algn="l">
              <a:lnSpc>
                <a:spcPct val="97000"/>
              </a:lnSpc>
              <a:spcBef>
                <a:spcPts val="500"/>
              </a:spcBef>
              <a:spcAft>
                <a:spcPts val="0"/>
              </a:spcAft>
              <a:buSzPts val="1800"/>
              <a:buChar char="»"/>
              <a:defRPr/>
            </a:lvl6pPr>
            <a:lvl7pPr marL="3200400" lvl="6" indent="-342900" algn="l">
              <a:lnSpc>
                <a:spcPct val="97000"/>
              </a:lnSpc>
              <a:spcBef>
                <a:spcPts val="500"/>
              </a:spcBef>
              <a:spcAft>
                <a:spcPts val="0"/>
              </a:spcAft>
              <a:buSzPts val="1800"/>
              <a:buChar char="»"/>
              <a:defRPr/>
            </a:lvl7pPr>
            <a:lvl8pPr marL="3657600" lvl="7" indent="-342900" algn="l">
              <a:lnSpc>
                <a:spcPct val="97000"/>
              </a:lnSpc>
              <a:spcBef>
                <a:spcPts val="500"/>
              </a:spcBef>
              <a:spcAft>
                <a:spcPts val="0"/>
              </a:spcAft>
              <a:buSzPts val="1800"/>
              <a:buChar char="»"/>
              <a:defRPr/>
            </a:lvl8pPr>
            <a:lvl9pPr marL="4114800" lvl="8" indent="-342900" algn="l">
              <a:lnSpc>
                <a:spcPct val="97000"/>
              </a:lnSpc>
              <a:spcBef>
                <a:spcPts val="500"/>
              </a:spcBef>
              <a:spcAft>
                <a:spcPts val="0"/>
              </a:spcAft>
              <a:buSzPts val="1800"/>
              <a:buChar char="»"/>
              <a:defRPr/>
            </a:lvl9pPr>
          </a:lstStyle>
          <a:p>
            <a:endParaRPr/>
          </a:p>
        </p:txBody>
      </p:sp>
      <p:sp>
        <p:nvSpPr>
          <p:cNvPr id="89" name="Google Shape;89;p4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9"/>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24" name="Google Shape;24;p39"/>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97000"/>
              </a:lnSpc>
              <a:spcBef>
                <a:spcPts val="800"/>
              </a:spcBef>
              <a:spcAft>
                <a:spcPts val="0"/>
              </a:spcAft>
              <a:buSzPts val="3200"/>
              <a:buNone/>
              <a:defRPr/>
            </a:lvl1pPr>
            <a:lvl2pPr lvl="1" algn="ctr">
              <a:lnSpc>
                <a:spcPct val="97000"/>
              </a:lnSpc>
              <a:spcBef>
                <a:spcPts val="700"/>
              </a:spcBef>
              <a:spcAft>
                <a:spcPts val="0"/>
              </a:spcAft>
              <a:buSzPts val="2800"/>
              <a:buNone/>
              <a:defRPr/>
            </a:lvl2pPr>
            <a:lvl3pPr lvl="2" algn="ctr">
              <a:lnSpc>
                <a:spcPct val="97000"/>
              </a:lnSpc>
              <a:spcBef>
                <a:spcPts val="600"/>
              </a:spcBef>
              <a:spcAft>
                <a:spcPts val="0"/>
              </a:spcAft>
              <a:buSzPts val="2400"/>
              <a:buNone/>
              <a:defRPr/>
            </a:lvl3pPr>
            <a:lvl4pPr lvl="3" algn="ctr">
              <a:lnSpc>
                <a:spcPct val="97000"/>
              </a:lnSpc>
              <a:spcBef>
                <a:spcPts val="500"/>
              </a:spcBef>
              <a:spcAft>
                <a:spcPts val="0"/>
              </a:spcAft>
              <a:buSzPts val="2000"/>
              <a:buNone/>
              <a:defRPr/>
            </a:lvl4pPr>
            <a:lvl5pPr lvl="4" algn="ctr">
              <a:lnSpc>
                <a:spcPct val="97000"/>
              </a:lnSpc>
              <a:spcBef>
                <a:spcPts val="500"/>
              </a:spcBef>
              <a:spcAft>
                <a:spcPts val="0"/>
              </a:spcAft>
              <a:buSzPts val="2000"/>
              <a:buNone/>
              <a:defRPr/>
            </a:lvl5pPr>
            <a:lvl6pPr lvl="5" algn="ctr">
              <a:lnSpc>
                <a:spcPct val="97000"/>
              </a:lnSpc>
              <a:spcBef>
                <a:spcPts val="500"/>
              </a:spcBef>
              <a:spcAft>
                <a:spcPts val="0"/>
              </a:spcAft>
              <a:buSzPts val="2000"/>
              <a:buNone/>
              <a:defRPr/>
            </a:lvl6pPr>
            <a:lvl7pPr lvl="6" algn="ctr">
              <a:lnSpc>
                <a:spcPct val="97000"/>
              </a:lnSpc>
              <a:spcBef>
                <a:spcPts val="500"/>
              </a:spcBef>
              <a:spcAft>
                <a:spcPts val="0"/>
              </a:spcAft>
              <a:buSzPts val="2000"/>
              <a:buNone/>
              <a:defRPr/>
            </a:lvl7pPr>
            <a:lvl8pPr lvl="7" algn="ctr">
              <a:lnSpc>
                <a:spcPct val="97000"/>
              </a:lnSpc>
              <a:spcBef>
                <a:spcPts val="500"/>
              </a:spcBef>
              <a:spcAft>
                <a:spcPts val="0"/>
              </a:spcAft>
              <a:buSzPts val="2000"/>
              <a:buNone/>
              <a:defRPr/>
            </a:lvl8pPr>
            <a:lvl9pPr lvl="8" algn="ctr">
              <a:lnSpc>
                <a:spcPct val="97000"/>
              </a:lnSpc>
              <a:spcBef>
                <a:spcPts val="500"/>
              </a:spcBef>
              <a:spcAft>
                <a:spcPts val="0"/>
              </a:spcAft>
              <a:buSzPts val="2000"/>
              <a:buNone/>
              <a:defRPr/>
            </a:lvl9pPr>
          </a:lstStyle>
          <a:p>
            <a:endParaRPr/>
          </a:p>
        </p:txBody>
      </p:sp>
      <p:sp>
        <p:nvSpPr>
          <p:cNvPr id="25" name="Google Shape;25;p39"/>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9"/>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9"/>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97000"/>
              </a:lnSpc>
              <a:spcBef>
                <a:spcPts val="0"/>
              </a:spcBef>
              <a:spcAft>
                <a:spcPts val="0"/>
              </a:spcAft>
              <a:buSzPts val="1400"/>
              <a:buNone/>
              <a:defRPr sz="4000" b="1" cap="none"/>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000"/>
              <a:buNone/>
              <a:defRPr sz="2000"/>
            </a:lvl1pPr>
            <a:lvl2pPr marL="914400" lvl="1" indent="-228600" algn="l">
              <a:lnSpc>
                <a:spcPct val="97000"/>
              </a:lnSpc>
              <a:spcBef>
                <a:spcPts val="700"/>
              </a:spcBef>
              <a:spcAft>
                <a:spcPts val="0"/>
              </a:spcAft>
              <a:buSzPts val="1800"/>
              <a:buNone/>
              <a:defRPr sz="1800"/>
            </a:lvl2pPr>
            <a:lvl3pPr marL="1371600" lvl="2" indent="-228600" algn="l">
              <a:lnSpc>
                <a:spcPct val="97000"/>
              </a:lnSpc>
              <a:spcBef>
                <a:spcPts val="600"/>
              </a:spcBef>
              <a:spcAft>
                <a:spcPts val="0"/>
              </a:spcAft>
              <a:buSzPts val="1600"/>
              <a:buNone/>
              <a:defRPr sz="1600"/>
            </a:lvl3pPr>
            <a:lvl4pPr marL="1828800" lvl="3" indent="-228600" algn="l">
              <a:lnSpc>
                <a:spcPct val="97000"/>
              </a:lnSpc>
              <a:spcBef>
                <a:spcPts val="500"/>
              </a:spcBef>
              <a:spcAft>
                <a:spcPts val="0"/>
              </a:spcAft>
              <a:buSzPts val="1400"/>
              <a:buNone/>
              <a:defRPr sz="1400"/>
            </a:lvl4pPr>
            <a:lvl5pPr marL="2286000" lvl="4" indent="-228600" algn="l">
              <a:lnSpc>
                <a:spcPct val="97000"/>
              </a:lnSpc>
              <a:spcBef>
                <a:spcPts val="500"/>
              </a:spcBef>
              <a:spcAft>
                <a:spcPts val="0"/>
              </a:spcAft>
              <a:buSzPts val="1400"/>
              <a:buNone/>
              <a:defRPr sz="1400"/>
            </a:lvl5pPr>
            <a:lvl6pPr marL="2743200" lvl="5" indent="-228600" algn="l">
              <a:lnSpc>
                <a:spcPct val="97000"/>
              </a:lnSpc>
              <a:spcBef>
                <a:spcPts val="500"/>
              </a:spcBef>
              <a:spcAft>
                <a:spcPts val="0"/>
              </a:spcAft>
              <a:buSzPts val="1400"/>
              <a:buNone/>
              <a:defRPr sz="1400"/>
            </a:lvl6pPr>
            <a:lvl7pPr marL="3200400" lvl="6" indent="-228600" algn="l">
              <a:lnSpc>
                <a:spcPct val="97000"/>
              </a:lnSpc>
              <a:spcBef>
                <a:spcPts val="500"/>
              </a:spcBef>
              <a:spcAft>
                <a:spcPts val="0"/>
              </a:spcAft>
              <a:buSzPts val="1400"/>
              <a:buNone/>
              <a:defRPr sz="1400"/>
            </a:lvl7pPr>
            <a:lvl8pPr marL="3657600" lvl="7" indent="-228600" algn="l">
              <a:lnSpc>
                <a:spcPct val="97000"/>
              </a:lnSpc>
              <a:spcBef>
                <a:spcPts val="500"/>
              </a:spcBef>
              <a:spcAft>
                <a:spcPts val="0"/>
              </a:spcAft>
              <a:buSzPts val="1400"/>
              <a:buNone/>
              <a:defRPr sz="1400"/>
            </a:lvl8pPr>
            <a:lvl9pPr marL="4114800" lvl="8" indent="-228600" algn="l">
              <a:lnSpc>
                <a:spcPct val="97000"/>
              </a:lnSpc>
              <a:spcBef>
                <a:spcPts val="500"/>
              </a:spcBef>
              <a:spcAft>
                <a:spcPts val="0"/>
              </a:spcAft>
              <a:buSzPts val="1400"/>
              <a:buNone/>
              <a:defRPr sz="1400"/>
            </a:lvl9pPr>
          </a:lstStyle>
          <a:p>
            <a:endParaRPr/>
          </a:p>
        </p:txBody>
      </p:sp>
      <p:sp>
        <p:nvSpPr>
          <p:cNvPr id="31" name="Google Shape;31;p40"/>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0"/>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36" name="Google Shape;36;p41"/>
          <p:cNvSpPr txBox="1">
            <a:spLocks noGrp="1"/>
          </p:cNvSpPr>
          <p:nvPr>
            <p:ph type="body" idx="1"/>
          </p:nvPr>
        </p:nvSpPr>
        <p:spPr>
          <a:xfrm>
            <a:off x="457200" y="1600200"/>
            <a:ext cx="4037013"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7" name="Google Shape;37;p41"/>
          <p:cNvSpPr txBox="1">
            <a:spLocks noGrp="1"/>
          </p:cNvSpPr>
          <p:nvPr>
            <p:ph type="body" idx="2"/>
          </p:nvPr>
        </p:nvSpPr>
        <p:spPr>
          <a:xfrm>
            <a:off x="4646613" y="1600200"/>
            <a:ext cx="4038600" cy="4524375"/>
          </a:xfrm>
          <a:prstGeom prst="rect">
            <a:avLst/>
          </a:prstGeom>
          <a:noFill/>
          <a:ln>
            <a:noFill/>
          </a:ln>
        </p:spPr>
        <p:txBody>
          <a:bodyPr spcFirstLastPara="1" wrap="square" lIns="90000" tIns="46800" rIns="90000" bIns="46800" anchor="t" anchorCtr="0">
            <a:noAutofit/>
          </a:bodyPr>
          <a:lstStyle>
            <a:lvl1pPr marL="457200" lvl="0" indent="-406400" algn="l">
              <a:lnSpc>
                <a:spcPct val="97000"/>
              </a:lnSpc>
              <a:spcBef>
                <a:spcPts val="800"/>
              </a:spcBef>
              <a:spcAft>
                <a:spcPts val="0"/>
              </a:spcAft>
              <a:buSzPts val="2800"/>
              <a:buChar char="•"/>
              <a:defRPr sz="2800"/>
            </a:lvl1pPr>
            <a:lvl2pPr marL="914400" lvl="1" indent="-381000" algn="l">
              <a:lnSpc>
                <a:spcPct val="97000"/>
              </a:lnSpc>
              <a:spcBef>
                <a:spcPts val="700"/>
              </a:spcBef>
              <a:spcAft>
                <a:spcPts val="0"/>
              </a:spcAft>
              <a:buSzPts val="2400"/>
              <a:buChar char="–"/>
              <a:defRPr sz="2400"/>
            </a:lvl2pPr>
            <a:lvl3pPr marL="1371600" lvl="2" indent="-355600" algn="l">
              <a:lnSpc>
                <a:spcPct val="97000"/>
              </a:lnSpc>
              <a:spcBef>
                <a:spcPts val="600"/>
              </a:spcBef>
              <a:spcAft>
                <a:spcPts val="0"/>
              </a:spcAft>
              <a:buSzPts val="2000"/>
              <a:buChar char="•"/>
              <a:defRPr sz="2000"/>
            </a:lvl3pPr>
            <a:lvl4pPr marL="1828800" lvl="3" indent="-342900" algn="l">
              <a:lnSpc>
                <a:spcPct val="97000"/>
              </a:lnSpc>
              <a:spcBef>
                <a:spcPts val="500"/>
              </a:spcBef>
              <a:spcAft>
                <a:spcPts val="0"/>
              </a:spcAft>
              <a:buSzPts val="1800"/>
              <a:buChar char="–"/>
              <a:defRPr sz="1800"/>
            </a:lvl4pPr>
            <a:lvl5pPr marL="2286000" lvl="4" indent="-342900" algn="l">
              <a:lnSpc>
                <a:spcPct val="97000"/>
              </a:lnSpc>
              <a:spcBef>
                <a:spcPts val="500"/>
              </a:spcBef>
              <a:spcAft>
                <a:spcPts val="0"/>
              </a:spcAft>
              <a:buSzPts val="1800"/>
              <a:buChar char="»"/>
              <a:defRPr sz="1800"/>
            </a:lvl5pPr>
            <a:lvl6pPr marL="2743200" lvl="5" indent="-342900" algn="l">
              <a:lnSpc>
                <a:spcPct val="97000"/>
              </a:lnSpc>
              <a:spcBef>
                <a:spcPts val="500"/>
              </a:spcBef>
              <a:spcAft>
                <a:spcPts val="0"/>
              </a:spcAft>
              <a:buSzPts val="1800"/>
              <a:buChar char="»"/>
              <a:defRPr sz="1800"/>
            </a:lvl6pPr>
            <a:lvl7pPr marL="3200400" lvl="6" indent="-342900" algn="l">
              <a:lnSpc>
                <a:spcPct val="97000"/>
              </a:lnSpc>
              <a:spcBef>
                <a:spcPts val="500"/>
              </a:spcBef>
              <a:spcAft>
                <a:spcPts val="0"/>
              </a:spcAft>
              <a:buSzPts val="1800"/>
              <a:buChar char="»"/>
              <a:defRPr sz="1800"/>
            </a:lvl7pPr>
            <a:lvl8pPr marL="3657600" lvl="7" indent="-342900" algn="l">
              <a:lnSpc>
                <a:spcPct val="97000"/>
              </a:lnSpc>
              <a:spcBef>
                <a:spcPts val="500"/>
              </a:spcBef>
              <a:spcAft>
                <a:spcPts val="0"/>
              </a:spcAft>
              <a:buSzPts val="1800"/>
              <a:buChar char="»"/>
              <a:defRPr sz="1800"/>
            </a:lvl8pPr>
            <a:lvl9pPr marL="4114800" lvl="8" indent="-342900" algn="l">
              <a:lnSpc>
                <a:spcPct val="97000"/>
              </a:lnSpc>
              <a:spcBef>
                <a:spcPts val="500"/>
              </a:spcBef>
              <a:spcAft>
                <a:spcPts val="0"/>
              </a:spcAft>
              <a:buSzPts val="1800"/>
              <a:buChar char="»"/>
              <a:defRPr sz="1800"/>
            </a:lvl9pPr>
          </a:lstStyle>
          <a:p>
            <a:endParaRPr/>
          </a:p>
        </p:txBody>
      </p:sp>
      <p:sp>
        <p:nvSpPr>
          <p:cNvPr id="38" name="Google Shape;38;p41"/>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1"/>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43" name="Google Shape;43;p42"/>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4" name="Google Shape;44;p42"/>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5" name="Google Shape;45;p42"/>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97000"/>
              </a:lnSpc>
              <a:spcBef>
                <a:spcPts val="800"/>
              </a:spcBef>
              <a:spcAft>
                <a:spcPts val="0"/>
              </a:spcAft>
              <a:buSzPts val="2400"/>
              <a:buNone/>
              <a:defRPr sz="2400" b="1"/>
            </a:lvl1pPr>
            <a:lvl2pPr marL="914400" lvl="1" indent="-228600" algn="l">
              <a:lnSpc>
                <a:spcPct val="97000"/>
              </a:lnSpc>
              <a:spcBef>
                <a:spcPts val="700"/>
              </a:spcBef>
              <a:spcAft>
                <a:spcPts val="0"/>
              </a:spcAft>
              <a:buSzPts val="2000"/>
              <a:buNone/>
              <a:defRPr sz="2000" b="1"/>
            </a:lvl2pPr>
            <a:lvl3pPr marL="1371600" lvl="2" indent="-228600" algn="l">
              <a:lnSpc>
                <a:spcPct val="97000"/>
              </a:lnSpc>
              <a:spcBef>
                <a:spcPts val="600"/>
              </a:spcBef>
              <a:spcAft>
                <a:spcPts val="0"/>
              </a:spcAft>
              <a:buSzPts val="1800"/>
              <a:buNone/>
              <a:defRPr sz="1800" b="1"/>
            </a:lvl3pPr>
            <a:lvl4pPr marL="1828800" lvl="3" indent="-228600" algn="l">
              <a:lnSpc>
                <a:spcPct val="97000"/>
              </a:lnSpc>
              <a:spcBef>
                <a:spcPts val="500"/>
              </a:spcBef>
              <a:spcAft>
                <a:spcPts val="0"/>
              </a:spcAft>
              <a:buSzPts val="1600"/>
              <a:buNone/>
              <a:defRPr sz="1600" b="1"/>
            </a:lvl4pPr>
            <a:lvl5pPr marL="2286000" lvl="4" indent="-228600" algn="l">
              <a:lnSpc>
                <a:spcPct val="97000"/>
              </a:lnSpc>
              <a:spcBef>
                <a:spcPts val="500"/>
              </a:spcBef>
              <a:spcAft>
                <a:spcPts val="0"/>
              </a:spcAft>
              <a:buSzPts val="1600"/>
              <a:buNone/>
              <a:defRPr sz="1600" b="1"/>
            </a:lvl5pPr>
            <a:lvl6pPr marL="2743200" lvl="5" indent="-228600" algn="l">
              <a:lnSpc>
                <a:spcPct val="97000"/>
              </a:lnSpc>
              <a:spcBef>
                <a:spcPts val="500"/>
              </a:spcBef>
              <a:spcAft>
                <a:spcPts val="0"/>
              </a:spcAft>
              <a:buSzPts val="1600"/>
              <a:buNone/>
              <a:defRPr sz="1600" b="1"/>
            </a:lvl6pPr>
            <a:lvl7pPr marL="3200400" lvl="6" indent="-228600" algn="l">
              <a:lnSpc>
                <a:spcPct val="97000"/>
              </a:lnSpc>
              <a:spcBef>
                <a:spcPts val="500"/>
              </a:spcBef>
              <a:spcAft>
                <a:spcPts val="0"/>
              </a:spcAft>
              <a:buSzPts val="1600"/>
              <a:buNone/>
              <a:defRPr sz="1600" b="1"/>
            </a:lvl7pPr>
            <a:lvl8pPr marL="3657600" lvl="7" indent="-228600" algn="l">
              <a:lnSpc>
                <a:spcPct val="97000"/>
              </a:lnSpc>
              <a:spcBef>
                <a:spcPts val="500"/>
              </a:spcBef>
              <a:spcAft>
                <a:spcPts val="0"/>
              </a:spcAft>
              <a:buSzPts val="1600"/>
              <a:buNone/>
              <a:defRPr sz="1600" b="1"/>
            </a:lvl8pPr>
            <a:lvl9pPr marL="4114800" lvl="8" indent="-228600" algn="l">
              <a:lnSpc>
                <a:spcPct val="97000"/>
              </a:lnSpc>
              <a:spcBef>
                <a:spcPts val="500"/>
              </a:spcBef>
              <a:spcAft>
                <a:spcPts val="0"/>
              </a:spcAft>
              <a:buSzPts val="1600"/>
              <a:buNone/>
              <a:defRPr sz="1600" b="1"/>
            </a:lvl9pPr>
          </a:lstStyle>
          <a:p>
            <a:endParaRPr/>
          </a:p>
        </p:txBody>
      </p:sp>
      <p:sp>
        <p:nvSpPr>
          <p:cNvPr id="46" name="Google Shape;46;p42"/>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381000" algn="l">
              <a:lnSpc>
                <a:spcPct val="97000"/>
              </a:lnSpc>
              <a:spcBef>
                <a:spcPts val="800"/>
              </a:spcBef>
              <a:spcAft>
                <a:spcPts val="0"/>
              </a:spcAft>
              <a:buSzPts val="2400"/>
              <a:buChar char="•"/>
              <a:defRPr sz="2400"/>
            </a:lvl1pPr>
            <a:lvl2pPr marL="914400" lvl="1" indent="-355600" algn="l">
              <a:lnSpc>
                <a:spcPct val="97000"/>
              </a:lnSpc>
              <a:spcBef>
                <a:spcPts val="700"/>
              </a:spcBef>
              <a:spcAft>
                <a:spcPts val="0"/>
              </a:spcAft>
              <a:buSzPts val="2000"/>
              <a:buChar char="–"/>
              <a:defRPr sz="2000"/>
            </a:lvl2pPr>
            <a:lvl3pPr marL="1371600" lvl="2" indent="-342900" algn="l">
              <a:lnSpc>
                <a:spcPct val="97000"/>
              </a:lnSpc>
              <a:spcBef>
                <a:spcPts val="600"/>
              </a:spcBef>
              <a:spcAft>
                <a:spcPts val="0"/>
              </a:spcAft>
              <a:buSzPts val="1800"/>
              <a:buChar char="•"/>
              <a:defRPr sz="1800"/>
            </a:lvl3pPr>
            <a:lvl4pPr marL="1828800" lvl="3" indent="-330200" algn="l">
              <a:lnSpc>
                <a:spcPct val="97000"/>
              </a:lnSpc>
              <a:spcBef>
                <a:spcPts val="500"/>
              </a:spcBef>
              <a:spcAft>
                <a:spcPts val="0"/>
              </a:spcAft>
              <a:buSzPts val="1600"/>
              <a:buChar char="–"/>
              <a:defRPr sz="1600"/>
            </a:lvl4pPr>
            <a:lvl5pPr marL="2286000" lvl="4" indent="-330200" algn="l">
              <a:lnSpc>
                <a:spcPct val="97000"/>
              </a:lnSpc>
              <a:spcBef>
                <a:spcPts val="500"/>
              </a:spcBef>
              <a:spcAft>
                <a:spcPts val="0"/>
              </a:spcAft>
              <a:buSzPts val="1600"/>
              <a:buChar char="»"/>
              <a:defRPr sz="1600"/>
            </a:lvl5pPr>
            <a:lvl6pPr marL="2743200" lvl="5" indent="-330200" algn="l">
              <a:lnSpc>
                <a:spcPct val="97000"/>
              </a:lnSpc>
              <a:spcBef>
                <a:spcPts val="500"/>
              </a:spcBef>
              <a:spcAft>
                <a:spcPts val="0"/>
              </a:spcAft>
              <a:buSzPts val="1600"/>
              <a:buChar char="»"/>
              <a:defRPr sz="1600"/>
            </a:lvl6pPr>
            <a:lvl7pPr marL="3200400" lvl="6" indent="-330200" algn="l">
              <a:lnSpc>
                <a:spcPct val="97000"/>
              </a:lnSpc>
              <a:spcBef>
                <a:spcPts val="500"/>
              </a:spcBef>
              <a:spcAft>
                <a:spcPts val="0"/>
              </a:spcAft>
              <a:buSzPts val="1600"/>
              <a:buChar char="»"/>
              <a:defRPr sz="1600"/>
            </a:lvl7pPr>
            <a:lvl8pPr marL="3657600" lvl="7" indent="-330200" algn="l">
              <a:lnSpc>
                <a:spcPct val="97000"/>
              </a:lnSpc>
              <a:spcBef>
                <a:spcPts val="500"/>
              </a:spcBef>
              <a:spcAft>
                <a:spcPts val="0"/>
              </a:spcAft>
              <a:buSzPts val="1600"/>
              <a:buChar char="»"/>
              <a:defRPr sz="1600"/>
            </a:lvl8pPr>
            <a:lvl9pPr marL="4114800" lvl="8" indent="-330200" algn="l">
              <a:lnSpc>
                <a:spcPct val="97000"/>
              </a:lnSpc>
              <a:spcBef>
                <a:spcPts val="500"/>
              </a:spcBef>
              <a:spcAft>
                <a:spcPts val="0"/>
              </a:spcAft>
              <a:buSzPts val="1600"/>
              <a:buChar char="»"/>
              <a:defRPr sz="1600"/>
            </a:lvl9pPr>
          </a:lstStyle>
          <a:p>
            <a:endParaRPr/>
          </a:p>
        </p:txBody>
      </p:sp>
      <p:sp>
        <p:nvSpPr>
          <p:cNvPr id="47" name="Google Shape;47;p42"/>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2"/>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2"/>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3"/>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lvl="0" algn="ctr">
              <a:lnSpc>
                <a:spcPct val="97000"/>
              </a:lnSpc>
              <a:spcBef>
                <a:spcPts val="0"/>
              </a:spcBef>
              <a:spcAft>
                <a:spcPts val="0"/>
              </a:spcAft>
              <a:buSzPts val="1400"/>
              <a:buNone/>
              <a:defRPr/>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52" name="Google Shape;52;p43"/>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3"/>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3"/>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4"/>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4"/>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5"/>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1" name="Google Shape;61;p45"/>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431800" algn="l">
              <a:lnSpc>
                <a:spcPct val="97000"/>
              </a:lnSpc>
              <a:spcBef>
                <a:spcPts val="800"/>
              </a:spcBef>
              <a:spcAft>
                <a:spcPts val="0"/>
              </a:spcAft>
              <a:buSzPts val="3200"/>
              <a:buChar char="•"/>
              <a:defRPr sz="3200"/>
            </a:lvl1pPr>
            <a:lvl2pPr marL="914400" lvl="1" indent="-406400" algn="l">
              <a:lnSpc>
                <a:spcPct val="97000"/>
              </a:lnSpc>
              <a:spcBef>
                <a:spcPts val="700"/>
              </a:spcBef>
              <a:spcAft>
                <a:spcPts val="0"/>
              </a:spcAft>
              <a:buSzPts val="2800"/>
              <a:buChar char="–"/>
              <a:defRPr sz="2800"/>
            </a:lvl2pPr>
            <a:lvl3pPr marL="1371600" lvl="2" indent="-381000" algn="l">
              <a:lnSpc>
                <a:spcPct val="97000"/>
              </a:lnSpc>
              <a:spcBef>
                <a:spcPts val="600"/>
              </a:spcBef>
              <a:spcAft>
                <a:spcPts val="0"/>
              </a:spcAft>
              <a:buSzPts val="2400"/>
              <a:buChar char="•"/>
              <a:defRPr sz="2400"/>
            </a:lvl3pPr>
            <a:lvl4pPr marL="1828800" lvl="3" indent="-355600" algn="l">
              <a:lnSpc>
                <a:spcPct val="97000"/>
              </a:lnSpc>
              <a:spcBef>
                <a:spcPts val="500"/>
              </a:spcBef>
              <a:spcAft>
                <a:spcPts val="0"/>
              </a:spcAft>
              <a:buSzPts val="2000"/>
              <a:buChar char="–"/>
              <a:defRPr sz="2000"/>
            </a:lvl4pPr>
            <a:lvl5pPr marL="2286000" lvl="4" indent="-355600" algn="l">
              <a:lnSpc>
                <a:spcPct val="97000"/>
              </a:lnSpc>
              <a:spcBef>
                <a:spcPts val="500"/>
              </a:spcBef>
              <a:spcAft>
                <a:spcPts val="0"/>
              </a:spcAft>
              <a:buSzPts val="2000"/>
              <a:buChar char="»"/>
              <a:defRPr sz="2000"/>
            </a:lvl5pPr>
            <a:lvl6pPr marL="2743200" lvl="5" indent="-355600" algn="l">
              <a:lnSpc>
                <a:spcPct val="97000"/>
              </a:lnSpc>
              <a:spcBef>
                <a:spcPts val="500"/>
              </a:spcBef>
              <a:spcAft>
                <a:spcPts val="0"/>
              </a:spcAft>
              <a:buSzPts val="2000"/>
              <a:buChar char="»"/>
              <a:defRPr sz="2000"/>
            </a:lvl6pPr>
            <a:lvl7pPr marL="3200400" lvl="6" indent="-355600" algn="l">
              <a:lnSpc>
                <a:spcPct val="97000"/>
              </a:lnSpc>
              <a:spcBef>
                <a:spcPts val="500"/>
              </a:spcBef>
              <a:spcAft>
                <a:spcPts val="0"/>
              </a:spcAft>
              <a:buSzPts val="2000"/>
              <a:buChar char="»"/>
              <a:defRPr sz="2000"/>
            </a:lvl7pPr>
            <a:lvl8pPr marL="3657600" lvl="7" indent="-355600" algn="l">
              <a:lnSpc>
                <a:spcPct val="97000"/>
              </a:lnSpc>
              <a:spcBef>
                <a:spcPts val="500"/>
              </a:spcBef>
              <a:spcAft>
                <a:spcPts val="0"/>
              </a:spcAft>
              <a:buSzPts val="2000"/>
              <a:buChar char="»"/>
              <a:defRPr sz="2000"/>
            </a:lvl8pPr>
            <a:lvl9pPr marL="4114800" lvl="8" indent="-355600" algn="l">
              <a:lnSpc>
                <a:spcPct val="97000"/>
              </a:lnSpc>
              <a:spcBef>
                <a:spcPts val="500"/>
              </a:spcBef>
              <a:spcAft>
                <a:spcPts val="0"/>
              </a:spcAft>
              <a:buSzPts val="2000"/>
              <a:buChar char="»"/>
              <a:defRPr sz="2000"/>
            </a:lvl9pPr>
          </a:lstStyle>
          <a:p>
            <a:endParaRPr/>
          </a:p>
        </p:txBody>
      </p:sp>
      <p:sp>
        <p:nvSpPr>
          <p:cNvPr id="62" name="Google Shape;62;p45"/>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63" name="Google Shape;63;p45"/>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5"/>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6"/>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97000"/>
              </a:lnSpc>
              <a:spcBef>
                <a:spcPts val="0"/>
              </a:spcBef>
              <a:spcAft>
                <a:spcPts val="0"/>
              </a:spcAft>
              <a:buSzPts val="1400"/>
              <a:buNone/>
              <a:defRPr sz="2000" b="1"/>
            </a:lvl1pPr>
            <a:lvl2pPr lvl="1" algn="ctr">
              <a:lnSpc>
                <a:spcPct val="97000"/>
              </a:lnSpc>
              <a:spcBef>
                <a:spcPts val="0"/>
              </a:spcBef>
              <a:spcAft>
                <a:spcPts val="0"/>
              </a:spcAft>
              <a:buSzPts val="1400"/>
              <a:buNone/>
              <a:defRPr/>
            </a:lvl2pPr>
            <a:lvl3pPr lvl="2" algn="ctr">
              <a:lnSpc>
                <a:spcPct val="97000"/>
              </a:lnSpc>
              <a:spcBef>
                <a:spcPts val="0"/>
              </a:spcBef>
              <a:spcAft>
                <a:spcPts val="0"/>
              </a:spcAft>
              <a:buSzPts val="1400"/>
              <a:buNone/>
              <a:defRPr/>
            </a:lvl3pPr>
            <a:lvl4pPr lvl="3" algn="ctr">
              <a:lnSpc>
                <a:spcPct val="97000"/>
              </a:lnSpc>
              <a:spcBef>
                <a:spcPts val="0"/>
              </a:spcBef>
              <a:spcAft>
                <a:spcPts val="0"/>
              </a:spcAft>
              <a:buSzPts val="1400"/>
              <a:buNone/>
              <a:defRPr/>
            </a:lvl4pPr>
            <a:lvl5pPr lvl="4" algn="ctr">
              <a:lnSpc>
                <a:spcPct val="97000"/>
              </a:lnSpc>
              <a:spcBef>
                <a:spcPts val="0"/>
              </a:spcBef>
              <a:spcAft>
                <a:spcPts val="0"/>
              </a:spcAft>
              <a:buSzPts val="1400"/>
              <a:buNone/>
              <a:defRPr/>
            </a:lvl5pPr>
            <a:lvl6pPr lvl="5" algn="ctr">
              <a:lnSpc>
                <a:spcPct val="97000"/>
              </a:lnSpc>
              <a:spcBef>
                <a:spcPts val="0"/>
              </a:spcBef>
              <a:spcAft>
                <a:spcPts val="0"/>
              </a:spcAft>
              <a:buSzPts val="1400"/>
              <a:buNone/>
              <a:defRPr/>
            </a:lvl6pPr>
            <a:lvl7pPr lvl="6" algn="ctr">
              <a:lnSpc>
                <a:spcPct val="97000"/>
              </a:lnSpc>
              <a:spcBef>
                <a:spcPts val="0"/>
              </a:spcBef>
              <a:spcAft>
                <a:spcPts val="0"/>
              </a:spcAft>
              <a:buSzPts val="1400"/>
              <a:buNone/>
              <a:defRPr/>
            </a:lvl7pPr>
            <a:lvl8pPr lvl="7" algn="ctr">
              <a:lnSpc>
                <a:spcPct val="97000"/>
              </a:lnSpc>
              <a:spcBef>
                <a:spcPts val="0"/>
              </a:spcBef>
              <a:spcAft>
                <a:spcPts val="0"/>
              </a:spcAft>
              <a:buSzPts val="1400"/>
              <a:buNone/>
              <a:defRPr/>
            </a:lvl8pPr>
            <a:lvl9pPr lvl="8" algn="ctr">
              <a:lnSpc>
                <a:spcPct val="97000"/>
              </a:lnSpc>
              <a:spcBef>
                <a:spcPts val="0"/>
              </a:spcBef>
              <a:spcAft>
                <a:spcPts val="0"/>
              </a:spcAft>
              <a:buSzPts val="1400"/>
              <a:buNone/>
              <a:defRPr/>
            </a:lvl9pPr>
          </a:lstStyle>
          <a:p>
            <a:endParaRPr/>
          </a:p>
        </p:txBody>
      </p:sp>
      <p:sp>
        <p:nvSpPr>
          <p:cNvPr id="68" name="Google Shape;68;p46"/>
          <p:cNvSpPr>
            <a:spLocks noGrp="1"/>
          </p:cNvSpPr>
          <p:nvPr>
            <p:ph type="pic" idx="2"/>
          </p:nvPr>
        </p:nvSpPr>
        <p:spPr>
          <a:xfrm>
            <a:off x="1792288" y="612775"/>
            <a:ext cx="5486400" cy="4114800"/>
          </a:xfrm>
          <a:prstGeom prst="rect">
            <a:avLst/>
          </a:prstGeom>
          <a:noFill/>
          <a:ln>
            <a:noFill/>
          </a:ln>
        </p:spPr>
      </p:sp>
      <p:sp>
        <p:nvSpPr>
          <p:cNvPr id="69" name="Google Shape;69;p46"/>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97000"/>
              </a:lnSpc>
              <a:spcBef>
                <a:spcPts val="800"/>
              </a:spcBef>
              <a:spcAft>
                <a:spcPts val="0"/>
              </a:spcAft>
              <a:buSzPts val="1400"/>
              <a:buNone/>
              <a:defRPr sz="1400"/>
            </a:lvl1pPr>
            <a:lvl2pPr marL="914400" lvl="1" indent="-228600" algn="l">
              <a:lnSpc>
                <a:spcPct val="97000"/>
              </a:lnSpc>
              <a:spcBef>
                <a:spcPts val="700"/>
              </a:spcBef>
              <a:spcAft>
                <a:spcPts val="0"/>
              </a:spcAft>
              <a:buSzPts val="1200"/>
              <a:buNone/>
              <a:defRPr sz="1200"/>
            </a:lvl2pPr>
            <a:lvl3pPr marL="1371600" lvl="2" indent="-228600" algn="l">
              <a:lnSpc>
                <a:spcPct val="97000"/>
              </a:lnSpc>
              <a:spcBef>
                <a:spcPts val="600"/>
              </a:spcBef>
              <a:spcAft>
                <a:spcPts val="0"/>
              </a:spcAft>
              <a:buSzPts val="1000"/>
              <a:buNone/>
              <a:defRPr sz="1000"/>
            </a:lvl3pPr>
            <a:lvl4pPr marL="1828800" lvl="3" indent="-228600" algn="l">
              <a:lnSpc>
                <a:spcPct val="97000"/>
              </a:lnSpc>
              <a:spcBef>
                <a:spcPts val="500"/>
              </a:spcBef>
              <a:spcAft>
                <a:spcPts val="0"/>
              </a:spcAft>
              <a:buSzPts val="900"/>
              <a:buNone/>
              <a:defRPr sz="900"/>
            </a:lvl4pPr>
            <a:lvl5pPr marL="2286000" lvl="4" indent="-228600" algn="l">
              <a:lnSpc>
                <a:spcPct val="97000"/>
              </a:lnSpc>
              <a:spcBef>
                <a:spcPts val="500"/>
              </a:spcBef>
              <a:spcAft>
                <a:spcPts val="0"/>
              </a:spcAft>
              <a:buSzPts val="900"/>
              <a:buNone/>
              <a:defRPr sz="900"/>
            </a:lvl5pPr>
            <a:lvl6pPr marL="2743200" lvl="5" indent="-228600" algn="l">
              <a:lnSpc>
                <a:spcPct val="97000"/>
              </a:lnSpc>
              <a:spcBef>
                <a:spcPts val="500"/>
              </a:spcBef>
              <a:spcAft>
                <a:spcPts val="0"/>
              </a:spcAft>
              <a:buSzPts val="900"/>
              <a:buNone/>
              <a:defRPr sz="900"/>
            </a:lvl6pPr>
            <a:lvl7pPr marL="3200400" lvl="6" indent="-228600" algn="l">
              <a:lnSpc>
                <a:spcPct val="97000"/>
              </a:lnSpc>
              <a:spcBef>
                <a:spcPts val="500"/>
              </a:spcBef>
              <a:spcAft>
                <a:spcPts val="0"/>
              </a:spcAft>
              <a:buSzPts val="900"/>
              <a:buNone/>
              <a:defRPr sz="900"/>
            </a:lvl7pPr>
            <a:lvl8pPr marL="3657600" lvl="7" indent="-228600" algn="l">
              <a:lnSpc>
                <a:spcPct val="97000"/>
              </a:lnSpc>
              <a:spcBef>
                <a:spcPts val="500"/>
              </a:spcBef>
              <a:spcAft>
                <a:spcPts val="0"/>
              </a:spcAft>
              <a:buSzPts val="900"/>
              <a:buNone/>
              <a:defRPr sz="900"/>
            </a:lvl8pPr>
            <a:lvl9pPr marL="4114800" lvl="8" indent="-228600" algn="l">
              <a:lnSpc>
                <a:spcPct val="97000"/>
              </a:lnSpc>
              <a:spcBef>
                <a:spcPts val="500"/>
              </a:spcBef>
              <a:spcAft>
                <a:spcPts val="0"/>
              </a:spcAft>
              <a:buSzPts val="900"/>
              <a:buNone/>
              <a:defRPr sz="900"/>
            </a:lvl9pPr>
          </a:lstStyle>
          <a:p>
            <a:endParaRPr/>
          </a:p>
        </p:txBody>
      </p:sp>
      <p:sp>
        <p:nvSpPr>
          <p:cNvPr id="70" name="Google Shape;70;p46"/>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6"/>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lvl="0" algn="ctr">
              <a:lnSpc>
                <a:spcPct val="10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6"/>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37"/>
          <p:cNvSpPr txBox="1">
            <a:spLocks noGrp="1"/>
          </p:cNvSpPr>
          <p:nvPr>
            <p:ph type="title"/>
          </p:nvPr>
        </p:nvSpPr>
        <p:spPr>
          <a:xfrm>
            <a:off x="457200" y="128588"/>
            <a:ext cx="8228013" cy="1433512"/>
          </a:xfrm>
          <a:prstGeom prst="rect">
            <a:avLst/>
          </a:prstGeom>
          <a:noFill/>
          <a:ln>
            <a:noFill/>
          </a:ln>
        </p:spPr>
        <p:txBody>
          <a:bodyPr spcFirstLastPara="1" wrap="square" lIns="90000" tIns="46800" rIns="90000" bIns="46800" anchor="ctr" anchorCtr="0">
            <a:noAutofit/>
          </a:bodyPr>
          <a:lstStyle>
            <a:lvl1pPr marR="0" lvl="0"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97000"/>
              </a:lnSpc>
              <a:spcBef>
                <a:spcPts val="0"/>
              </a:spcBef>
              <a:spcAft>
                <a:spcPts val="0"/>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2" name="Google Shape;12;p37"/>
          <p:cNvSpPr txBox="1">
            <a:spLocks noGrp="1"/>
          </p:cNvSpPr>
          <p:nvPr>
            <p:ph type="body" idx="1"/>
          </p:nvPr>
        </p:nvSpPr>
        <p:spPr>
          <a:xfrm>
            <a:off x="457200" y="1600200"/>
            <a:ext cx="8228013" cy="4524375"/>
          </a:xfrm>
          <a:prstGeom prst="rect">
            <a:avLst/>
          </a:prstGeom>
          <a:noFill/>
          <a:ln>
            <a:noFill/>
          </a:ln>
        </p:spPr>
        <p:txBody>
          <a:bodyPr spcFirstLastPara="1" wrap="square" lIns="90000" tIns="46800" rIns="90000" bIns="46800" anchor="t" anchorCtr="0">
            <a:noAutofit/>
          </a:bodyPr>
          <a:lstStyle>
            <a:lvl1pPr marL="457200" marR="0" lvl="0" indent="-431800" algn="l" rtl="0">
              <a:lnSpc>
                <a:spcPct val="97000"/>
              </a:lnSpc>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97000"/>
              </a:lnSpc>
              <a:spcBef>
                <a:spcPts val="7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97000"/>
              </a:lnSpc>
              <a:spcBef>
                <a:spcPts val="6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7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3" name="Google Shape;13;p37"/>
          <p:cNvSpPr txBox="1">
            <a:spLocks noGrp="1"/>
          </p:cNvSpPr>
          <p:nvPr>
            <p:ph type="dt" idx="10"/>
          </p:nvPr>
        </p:nvSpPr>
        <p:spPr>
          <a:xfrm>
            <a:off x="457200" y="6245225"/>
            <a:ext cx="2132013" cy="47466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37"/>
          <p:cNvSpPr txBox="1">
            <a:spLocks noGrp="1"/>
          </p:cNvSpPr>
          <p:nvPr>
            <p:ph type="ftr" idx="11"/>
          </p:nvPr>
        </p:nvSpPr>
        <p:spPr>
          <a:xfrm>
            <a:off x="3124200" y="6245225"/>
            <a:ext cx="2894013" cy="474663"/>
          </a:xfrm>
          <a:prstGeom prst="rect">
            <a:avLst/>
          </a:prstGeom>
          <a:noFill/>
          <a:ln>
            <a:noFill/>
          </a:ln>
        </p:spPr>
        <p:txBody>
          <a:bodyPr spcFirstLastPara="1" wrap="square" lIns="90000" tIns="46800" rIns="90000" bIns="468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37"/>
          <p:cNvSpPr txBox="1">
            <a:spLocks noGrp="1"/>
          </p:cNvSpPr>
          <p:nvPr>
            <p:ph type="sldNum" idx="12"/>
          </p:nvPr>
        </p:nvSpPr>
        <p:spPr>
          <a:xfrm>
            <a:off x="6553200" y="6245225"/>
            <a:ext cx="2132013" cy="474663"/>
          </a:xfrm>
          <a:prstGeom prst="rect">
            <a:avLst/>
          </a:prstGeom>
          <a:noFill/>
          <a:ln>
            <a:noFill/>
          </a:ln>
        </p:spPr>
        <p:txBody>
          <a:bodyPr spcFirstLastPara="1" wrap="square" lIns="90000" tIns="46800" rIns="90000" bIns="468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n.wikipedia.org/wiki/March_1504_lunar_eclipse" TargetMode="External"/><Relationship Id="rId4" Type="http://schemas.openxmlformats.org/officeDocument/2006/relationships/hyperlink" Target="https://en.wikipedia.org/wiki/File:Eclipse_Chistophe_Colomb.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youtube.com/watch?v=CjBd5rwpIQ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n.wikipedia.org/wiki/Archilochus#/media/File:Archilochus_01_pushkin.jp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D83dpEjHl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funfactz.com/historical-facts/lydians-medes-solar-eclipse/"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mmons.wikimedia.org/wiki/File:Anaxagoras_Lebiedzki_Rahl.j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commons.wikimedia.org/wiki/File:Pericles_Pio-Clementino_Inv269_n2.jpg" TargetMode="External"/><Relationship Id="rId5" Type="http://schemas.openxmlformats.org/officeDocument/2006/relationships/image" Target="../media/image15.jpg"/><Relationship Id="rId4" Type="http://schemas.openxmlformats.org/officeDocument/2006/relationships/hyperlink" Target="https://www.salon.com/2021/05/26/how-lunar-eclipses-altered-the-course-of-histo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pinterest.com.mx/pin/81191463904215670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science/eclipse/Uses-of-eclipses-for-chronological-purpos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images.newscientist.com/wp-content/uploads/2019/06/25124258/claudius-ptolemy.jpg?width=400"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www.libreriamedievale.com/history-leo-deacon-byzantine-military-expansion-tenth-century.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youtube.com/watch?v=Zcc16_FsGh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en.wikipedia.org/wiki/Christopher_Columbus#/media/File:Christopher_Columbus.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yaclass.in/p/social-science/class-6/land-and-oceans-3281/oceans-3282/re-217f09b7-0c82-4fd8-b7cc-56039d5af732" TargetMode="External"/><Relationship Id="rId5" Type="http://schemas.openxmlformats.org/officeDocument/2006/relationships/image" Target="../media/image26.jpg"/><Relationship Id="rId4" Type="http://schemas.openxmlformats.org/officeDocument/2006/relationships/hyperlink" Target="https://commons.wikimedia.org/wiki/File:Sir_Walter_Ralegh_by_%27H%27_monogrammist.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commons.wikimedia.org/wiki/File:Lewis_and_Clark.jpg" TargetMode="External"/><Relationship Id="rId5" Type="http://schemas.openxmlformats.org/officeDocument/2006/relationships/image" Target="../media/image30.jpg"/><Relationship Id="rId4" Type="http://schemas.openxmlformats.org/officeDocument/2006/relationships/hyperlink" Target="https://commons.wikimedia.org/wiki/File:Captainjamescookportrait.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ommons.wikimedia.org/wiki/File:Ibn_Yunus_eclipses_1004_CE_manuscript_records_Arabic.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en.wikipedia.org/wiki/Mongkut#/media/File:King_Rama_IV_of_Siam.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zHLyypLk-0w" TargetMode="External"/><Relationship Id="rId13" Type="http://schemas.openxmlformats.org/officeDocument/2006/relationships/hyperlink" Target="http://ssmaritime.com/olympia0.htm" TargetMode="External"/><Relationship Id="rId3" Type="http://schemas.openxmlformats.org/officeDocument/2006/relationships/hyperlink" Target="https://www.space.com/35998-remembering-1970-solar-eclipse.html" TargetMode="External"/><Relationship Id="rId7" Type="http://schemas.openxmlformats.org/officeDocument/2006/relationships/hyperlink" Target="https://www.youtube.com/watch?v=kDIMMUicviM" TargetMode="External"/><Relationship Id="rId12"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youtube.com/watch?v=BNxz-2NRsBs" TargetMode="External"/><Relationship Id="rId11" Type="http://schemas.openxmlformats.org/officeDocument/2006/relationships/hyperlink" Target="https://search.yahoo.com/yhs/search;_ylt=AwrFeHjC6MxlftgRaJ82nIlQ?p=concord+plane+eclipse+1973&amp;hsimp=yhs-3&amp;hspart=iba&amp;type=sdff_9527_FFW_ZZ&amp;fr=yhs-iba-3&amp;fr2=p%3As%2Cv%3Ai%2Cm%3Apivot&amp;stype=web" TargetMode="External"/><Relationship Id="rId5" Type="http://schemas.openxmlformats.org/officeDocument/2006/relationships/hyperlink" Target="http://www.oceanlinermuseum.co.uk/Olympia.html" TargetMode="External"/><Relationship Id="rId10" Type="http://schemas.openxmlformats.org/officeDocument/2006/relationships/image" Target="../media/image37.png"/><Relationship Id="rId4" Type="http://schemas.openxmlformats.org/officeDocument/2006/relationships/hyperlink" Target="https://www.smithsonianmag.com/travel/brief-history-eclipse-chasers-180964063/" TargetMode="External"/><Relationship Id="rId9" Type="http://schemas.openxmlformats.org/officeDocument/2006/relationships/hyperlink" Target="https://www.youtube.com/watch?v=oqbtnkAKPy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umich.edu/a-record-number-of-americans-viewed-the-2017-solar-eclips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youtube.com/watch?v=-oYe7xM3hLE" TargetMode="External"/><Relationship Id="rId4" Type="http://schemas.openxmlformats.org/officeDocument/2006/relationships/hyperlink" Target="https://www.youtube.com/watch?v=tTxz_d2q7J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nbcnews.com/id/wbna5040363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en.wikipedia.org/wiki/Antikythera_mechanis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image.slideserve.com/1117949/the-saros-cycle-l.jp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edia.cnn.com/api/v1/images/stellar/prod/170721114113-eclipse-history-03.jpg?q=w_2000,h_1125,x_0,y_0,c_fill/w_128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youtube.com/watch?v=8i_g6kovc4c" TargetMode="External"/><Relationship Id="rId4" Type="http://schemas.openxmlformats.org/officeDocument/2006/relationships/hyperlink" Target="https://en.wikipedia.org/wiki/File:Head_Odysseus_MAR_Sperlonga.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163285" y="1616528"/>
            <a:ext cx="5388429" cy="5029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Eclipses give </a:t>
            </a:r>
            <a:r>
              <a:rPr lang="en-US" b="1" dirty="0">
                <a:solidFill>
                  <a:srgbClr val="0070C0"/>
                </a:solidFill>
              </a:rPr>
              <a:t>exact dates</a:t>
            </a:r>
            <a:endParaRPr b="1" dirty="0">
              <a:solidFill>
                <a:srgbClr val="0070C0"/>
              </a:solidFill>
            </a:endParaRPr>
          </a:p>
          <a:p>
            <a:pPr marL="741363" lvl="1" indent="-284163" algn="l" rtl="0">
              <a:lnSpc>
                <a:spcPct val="97000"/>
              </a:lnSpc>
              <a:spcBef>
                <a:spcPts val="700"/>
              </a:spcBef>
              <a:spcAft>
                <a:spcPts val="0"/>
              </a:spcAft>
              <a:buSzPts val="2800"/>
              <a:buChar char="–"/>
            </a:pPr>
            <a:r>
              <a:rPr lang="en-US" dirty="0"/>
              <a:t>USEFUL in ancient world</a:t>
            </a:r>
            <a:endParaRPr dirty="0"/>
          </a:p>
          <a:p>
            <a:pPr marL="341313" lvl="0" indent="-341313" algn="l" rtl="0">
              <a:lnSpc>
                <a:spcPct val="97000"/>
              </a:lnSpc>
              <a:spcBef>
                <a:spcPts val="800"/>
              </a:spcBef>
              <a:spcAft>
                <a:spcPts val="0"/>
              </a:spcAft>
              <a:buSzPts val="3200"/>
              <a:buChar char="•"/>
            </a:pPr>
            <a:r>
              <a:rPr lang="en-US" i="1" u="sng" dirty="0"/>
              <a:t>Somewhat</a:t>
            </a:r>
            <a:r>
              <a:rPr lang="en-US" dirty="0"/>
              <a:t> predictable in ancient world</a:t>
            </a:r>
            <a:endParaRPr dirty="0"/>
          </a:p>
          <a:p>
            <a:pPr marL="341313" lvl="0" indent="-341313" algn="l" rtl="0">
              <a:lnSpc>
                <a:spcPct val="97000"/>
              </a:lnSpc>
              <a:spcBef>
                <a:spcPts val="800"/>
              </a:spcBef>
              <a:spcAft>
                <a:spcPts val="0"/>
              </a:spcAft>
              <a:buSzPts val="3200"/>
              <a:buChar char="•"/>
            </a:pPr>
            <a:r>
              <a:rPr lang="en-US" dirty="0"/>
              <a:t>Often associated with predictions of </a:t>
            </a:r>
            <a:r>
              <a:rPr lang="en-US" i="1" dirty="0"/>
              <a:t>bad events</a:t>
            </a:r>
            <a:endParaRPr i="1" dirty="0"/>
          </a:p>
          <a:p>
            <a:pPr marL="341313" lvl="0" indent="-341313" algn="l" rtl="0">
              <a:lnSpc>
                <a:spcPct val="97000"/>
              </a:lnSpc>
              <a:spcBef>
                <a:spcPts val="800"/>
              </a:spcBef>
              <a:spcAft>
                <a:spcPts val="0"/>
              </a:spcAft>
              <a:buSzPts val="3200"/>
              <a:buChar char="•"/>
            </a:pPr>
            <a:r>
              <a:rPr lang="en-US" b="1" dirty="0">
                <a:solidFill>
                  <a:srgbClr val="C00000"/>
                </a:solidFill>
              </a:rPr>
              <a:t>Affected decisions </a:t>
            </a:r>
            <a:r>
              <a:rPr lang="en-US" dirty="0"/>
              <a:t>in history!</a:t>
            </a:r>
            <a:endParaRPr dirty="0"/>
          </a:p>
        </p:txBody>
      </p:sp>
      <p:sp>
        <p:nvSpPr>
          <p:cNvPr id="97" name="Google Shape;97;p1"/>
          <p:cNvSpPr txBox="1">
            <a:spLocks noGrp="1"/>
          </p:cNvSpPr>
          <p:nvPr>
            <p:ph type="title"/>
          </p:nvPr>
        </p:nvSpPr>
        <p:spPr>
          <a:xfrm>
            <a:off x="0" y="0"/>
            <a:ext cx="9144000" cy="1485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err="1"/>
              <a:t>Lec</a:t>
            </a:r>
            <a:r>
              <a:rPr lang="en-US" b="1" dirty="0"/>
              <a:t> 8: Notable Eclipses in History</a:t>
            </a:r>
            <a:endParaRPr dirty="0"/>
          </a:p>
        </p:txBody>
      </p:sp>
      <p:sp>
        <p:nvSpPr>
          <p:cNvPr id="98" name="Google Shape;98;p1"/>
          <p:cNvSpPr txBox="1"/>
          <p:nvPr/>
        </p:nvSpPr>
        <p:spPr>
          <a:xfrm>
            <a:off x="0" y="933744"/>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096B47B-3291-6046-A4DF-A967BD17EEA8}"/>
              </a:ext>
            </a:extLst>
          </p:cNvPr>
          <p:cNvPicPr>
            <a:picLocks noChangeAspect="1"/>
          </p:cNvPicPr>
          <p:nvPr/>
        </p:nvPicPr>
        <p:blipFill>
          <a:blip r:embed="rId3"/>
          <a:stretch>
            <a:fillRect/>
          </a:stretch>
        </p:blipFill>
        <p:spPr>
          <a:xfrm>
            <a:off x="5551714" y="1616528"/>
            <a:ext cx="3592286" cy="3201820"/>
          </a:xfrm>
          <a:prstGeom prst="rect">
            <a:avLst/>
          </a:prstGeom>
        </p:spPr>
      </p:pic>
      <p:sp>
        <p:nvSpPr>
          <p:cNvPr id="4" name="TextBox 3">
            <a:extLst>
              <a:ext uri="{FF2B5EF4-FFF2-40B4-BE49-F238E27FC236}">
                <a16:creationId xmlns:a16="http://schemas.microsoft.com/office/drawing/2014/main" id="{E19F502C-6D3A-1E43-9654-DB901A79C533}"/>
              </a:ext>
            </a:extLst>
          </p:cNvPr>
          <p:cNvSpPr txBox="1"/>
          <p:nvPr/>
        </p:nvSpPr>
        <p:spPr>
          <a:xfrm>
            <a:off x="5551714" y="4996543"/>
            <a:ext cx="3396343" cy="1600438"/>
          </a:xfrm>
          <a:prstGeom prst="rect">
            <a:avLst/>
          </a:prstGeom>
          <a:solidFill>
            <a:schemeClr val="bg1">
              <a:lumMod val="95000"/>
            </a:schemeClr>
          </a:solidFill>
        </p:spPr>
        <p:txBody>
          <a:bodyPr wrap="square" rtlCol="0">
            <a:spAutoFit/>
          </a:bodyPr>
          <a:lstStyle/>
          <a:p>
            <a:r>
              <a:rPr lang="en-US" b="1" dirty="0"/>
              <a:t>Depiction of Columbus predicting a lunar eclipse, Mar 1, 1504, from C. Flammarion, 1879, </a:t>
            </a:r>
            <a:r>
              <a:rPr lang="en-US" b="1" i="1" dirty="0" err="1"/>
              <a:t>Astronomie</a:t>
            </a:r>
            <a:r>
              <a:rPr lang="en-US" b="1" i="1" dirty="0"/>
              <a:t> </a:t>
            </a:r>
            <a:r>
              <a:rPr lang="en-US" b="1" i="1" dirty="0" err="1"/>
              <a:t>Populaire</a:t>
            </a:r>
            <a:r>
              <a:rPr lang="en-US" b="1" dirty="0"/>
              <a:t>, p. 286 – </a:t>
            </a:r>
            <a:r>
              <a:rPr lang="en-US" b="1" dirty="0">
                <a:solidFill>
                  <a:srgbClr val="0070C0"/>
                </a:solidFill>
                <a:hlinkClick r:id="rId4">
                  <a:extLst>
                    <a:ext uri="{A12FA001-AC4F-418D-AE19-62706E023703}">
                      <ahyp:hlinkClr xmlns:ahyp="http://schemas.microsoft.com/office/drawing/2018/hyperlinkcolor" val="tx"/>
                    </a:ext>
                  </a:extLst>
                </a:hlinkClick>
              </a:rPr>
              <a:t>LINK</a:t>
            </a:r>
            <a:r>
              <a:rPr lang="en-US" b="1" dirty="0">
                <a:solidFill>
                  <a:srgbClr val="0070C0"/>
                </a:solidFill>
              </a:rPr>
              <a:t>1</a:t>
            </a:r>
            <a:r>
              <a:rPr lang="en-US" b="1" i="1" dirty="0"/>
              <a:t>  ; also J.S.C. Abbott, 1869, The Romance of Spanish History with Illustrations, p. 273 – </a:t>
            </a:r>
            <a:r>
              <a:rPr lang="en-US" b="1" i="1" dirty="0">
                <a:solidFill>
                  <a:srgbClr val="0070C0"/>
                </a:solidFill>
                <a:hlinkClick r:id="rId5">
                  <a:extLst>
                    <a:ext uri="{A12FA001-AC4F-418D-AE19-62706E023703}">
                      <ahyp:hlinkClr xmlns:ahyp="http://schemas.microsoft.com/office/drawing/2018/hyperlinkcolor" val="tx"/>
                    </a:ext>
                  </a:extLst>
                </a:hlinkClick>
              </a:rPr>
              <a:t>LINK2</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163" y="328938"/>
            <a:ext cx="8228100" cy="1433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21 Apr 899 BC – Double Sunrise</a:t>
            </a:r>
            <a:endParaRPr dirty="0"/>
          </a:p>
        </p:txBody>
      </p:sp>
      <p:sp>
        <p:nvSpPr>
          <p:cNvPr id="171" name="Google Shape;171;p10"/>
          <p:cNvSpPr txBox="1">
            <a:spLocks noGrp="1"/>
          </p:cNvSpPr>
          <p:nvPr>
            <p:ph type="body" idx="1"/>
          </p:nvPr>
        </p:nvSpPr>
        <p:spPr>
          <a:xfrm>
            <a:off x="0" y="1762338"/>
            <a:ext cx="5894613" cy="494870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 solar</a:t>
            </a:r>
            <a:r>
              <a:rPr lang="en-US" dirty="0"/>
              <a:t>, China</a:t>
            </a:r>
            <a:endParaRPr dirty="0"/>
          </a:p>
          <a:p>
            <a:pPr marL="798513" lvl="1" indent="-341313">
              <a:spcBef>
                <a:spcPts val="800"/>
              </a:spcBef>
              <a:buSzPts val="3200"/>
              <a:buChar char="•"/>
            </a:pPr>
            <a:r>
              <a:rPr lang="en-US" dirty="0"/>
              <a:t>“Bamboo Chronicle”, text from 3</a:t>
            </a:r>
            <a:r>
              <a:rPr lang="en-US" baseline="30000" dirty="0"/>
              <a:t>rd</a:t>
            </a:r>
            <a:r>
              <a:rPr lang="en-US" dirty="0"/>
              <a:t> cent. AD from tomb of King Wei Xiang (5</a:t>
            </a:r>
            <a:r>
              <a:rPr lang="en-US" baseline="30000" dirty="0"/>
              <a:t>th</a:t>
            </a:r>
            <a:r>
              <a:rPr lang="en-US" dirty="0"/>
              <a:t> cent. BC)</a:t>
            </a:r>
            <a:endParaRPr dirty="0"/>
          </a:p>
          <a:p>
            <a:pPr marL="341313" lvl="0" indent="-341313" algn="l" rtl="0">
              <a:lnSpc>
                <a:spcPct val="97000"/>
              </a:lnSpc>
              <a:spcBef>
                <a:spcPts val="800"/>
              </a:spcBef>
              <a:spcAft>
                <a:spcPts val="0"/>
              </a:spcAft>
              <a:buSzPts val="3200"/>
              <a:buChar char="•"/>
            </a:pPr>
            <a:r>
              <a:rPr lang="en-US" i="1" dirty="0">
                <a:solidFill>
                  <a:srgbClr val="0070C0"/>
                </a:solidFill>
              </a:rPr>
              <a:t>“During the first year of King Yi, the day dawned twice at Zheng.”</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solidFill>
                  <a:srgbClr val="C00000"/>
                </a:solidFill>
              </a:rPr>
              <a:t>Eclipse was </a:t>
            </a:r>
            <a:r>
              <a:rPr lang="en-US" u="sng" dirty="0">
                <a:solidFill>
                  <a:srgbClr val="C00000"/>
                </a:solidFill>
              </a:rPr>
              <a:t>just after sunrise</a:t>
            </a:r>
            <a:r>
              <a:rPr lang="en-US" dirty="0">
                <a:solidFill>
                  <a:srgbClr val="C00000"/>
                </a:solidFill>
              </a:rPr>
              <a:t>, enough to darken sky again!</a:t>
            </a:r>
            <a:endParaRPr dirty="0">
              <a:solidFill>
                <a:srgbClr val="C00000"/>
              </a:solidFill>
            </a:endParaRPr>
          </a:p>
          <a:p>
            <a:pPr marL="341313" lvl="0" indent="-138113" algn="l" rtl="0">
              <a:lnSpc>
                <a:spcPct val="97000"/>
              </a:lnSpc>
              <a:spcBef>
                <a:spcPts val="800"/>
              </a:spcBef>
              <a:spcAft>
                <a:spcPts val="0"/>
              </a:spcAft>
              <a:buSzPts val="3200"/>
              <a:buNone/>
            </a:pPr>
            <a:endParaRPr dirty="0"/>
          </a:p>
        </p:txBody>
      </p:sp>
      <p:sp>
        <p:nvSpPr>
          <p:cNvPr id="172" name="Google Shape;172;p1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91BA5A1-EBE5-9549-A593-5B69506EFEAE}"/>
              </a:ext>
            </a:extLst>
          </p:cNvPr>
          <p:cNvPicPr>
            <a:picLocks noChangeAspect="1"/>
          </p:cNvPicPr>
          <p:nvPr/>
        </p:nvPicPr>
        <p:blipFill>
          <a:blip r:embed="rId3"/>
          <a:stretch>
            <a:fillRect/>
          </a:stretch>
        </p:blipFill>
        <p:spPr>
          <a:xfrm>
            <a:off x="5747657" y="1885948"/>
            <a:ext cx="3396343" cy="1910443"/>
          </a:xfrm>
          <a:prstGeom prst="rect">
            <a:avLst/>
          </a:prstGeom>
        </p:spPr>
      </p:pic>
      <p:sp>
        <p:nvSpPr>
          <p:cNvPr id="4" name="TextBox 3">
            <a:extLst>
              <a:ext uri="{FF2B5EF4-FFF2-40B4-BE49-F238E27FC236}">
                <a16:creationId xmlns:a16="http://schemas.microsoft.com/office/drawing/2014/main" id="{CB25D843-C5A9-F243-97C9-7DD5A1384779}"/>
              </a:ext>
            </a:extLst>
          </p:cNvPr>
          <p:cNvSpPr txBox="1"/>
          <p:nvPr/>
        </p:nvSpPr>
        <p:spPr>
          <a:xfrm>
            <a:off x="5591767" y="4000500"/>
            <a:ext cx="3372619" cy="1077218"/>
          </a:xfrm>
          <a:prstGeom prst="rect">
            <a:avLst/>
          </a:prstGeom>
          <a:solidFill>
            <a:schemeClr val="bg1">
              <a:lumMod val="95000"/>
            </a:schemeClr>
          </a:solidFill>
        </p:spPr>
        <p:txBody>
          <a:bodyPr wrap="square" rtlCol="0">
            <a:spAutoFit/>
          </a:bodyPr>
          <a:lstStyle/>
          <a:p>
            <a:r>
              <a:rPr lang="en-US" sz="1600" b="1" dirty="0"/>
              <a:t>Annular eclipse, sunrise, Dec. 26, 2019, Judah, Saudi Arabia, Jean-François Gout, part of 0.6’ </a:t>
            </a:r>
            <a:r>
              <a:rPr lang="en-US" sz="1600" b="1" dirty="0">
                <a:solidFill>
                  <a:srgbClr val="0070C0"/>
                </a:solidFill>
                <a:hlinkClick r:id="rId4">
                  <a:extLst>
                    <a:ext uri="{A12FA001-AC4F-418D-AE19-62706E023703}">
                      <ahyp:hlinkClr xmlns:ahyp="http://schemas.microsoft.com/office/drawing/2018/hyperlinkcolor" val="tx"/>
                    </a:ext>
                  </a:extLst>
                </a:hlinkClick>
              </a:rPr>
              <a:t>VIDEO</a:t>
            </a:r>
            <a:endParaRPr lang="en-US" sz="1600" b="1" dirty="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6 Apr 647 BC</a:t>
            </a:r>
            <a:endParaRPr dirty="0"/>
          </a:p>
        </p:txBody>
      </p:sp>
      <p:sp>
        <p:nvSpPr>
          <p:cNvPr id="179" name="Google Shape;179;p11"/>
          <p:cNvSpPr txBox="1">
            <a:spLocks noGrp="1"/>
          </p:cNvSpPr>
          <p:nvPr>
            <p:ph type="body" idx="1"/>
          </p:nvPr>
        </p:nvSpPr>
        <p:spPr>
          <a:xfrm>
            <a:off x="146958" y="1600200"/>
            <a:ext cx="7119256"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dirty="0"/>
              <a:t>Solar, Greece, “Archilochus’ Eclipse”</a:t>
            </a:r>
            <a:endParaRPr b="1" dirty="0"/>
          </a:p>
          <a:p>
            <a:pPr marL="341313" lvl="0" indent="-341313" algn="l" rtl="0">
              <a:lnSpc>
                <a:spcPct val="97000"/>
              </a:lnSpc>
              <a:spcBef>
                <a:spcPts val="800"/>
              </a:spcBef>
              <a:spcAft>
                <a:spcPts val="0"/>
              </a:spcAft>
              <a:buSzPts val="3200"/>
              <a:buChar char="•"/>
            </a:pPr>
            <a:r>
              <a:rPr lang="en-US" i="1" dirty="0"/>
              <a:t>“Zeus, the father of the Olympic Gods, </a:t>
            </a:r>
            <a:r>
              <a:rPr lang="en-US" i="1" u="sng" dirty="0">
                <a:solidFill>
                  <a:srgbClr val="C00000"/>
                </a:solidFill>
              </a:rPr>
              <a:t>turned mid-day into night, hiding the light of the dazzling Sun</a:t>
            </a:r>
            <a:r>
              <a:rPr lang="en-US" i="1" dirty="0"/>
              <a:t>; and sore fear came upon men.”</a:t>
            </a:r>
            <a:endParaRPr i="1" dirty="0"/>
          </a:p>
          <a:p>
            <a:pPr marL="341313" lvl="0" indent="-341313" algn="l" rtl="0">
              <a:lnSpc>
                <a:spcPct val="97000"/>
              </a:lnSpc>
              <a:spcBef>
                <a:spcPts val="800"/>
              </a:spcBef>
              <a:spcAft>
                <a:spcPts val="0"/>
              </a:spcAft>
              <a:buSzPts val="2400"/>
              <a:buChar char="•"/>
            </a:pPr>
            <a:r>
              <a:rPr lang="en-US" sz="2400" i="1" dirty="0">
                <a:solidFill>
                  <a:srgbClr val="0070C0"/>
                </a:solidFill>
              </a:rPr>
              <a:t>“</a:t>
            </a:r>
            <a:r>
              <a:rPr lang="en-US" sz="2800" i="1" dirty="0">
                <a:solidFill>
                  <a:srgbClr val="0070C0"/>
                </a:solidFill>
              </a:rPr>
              <a:t>After this, men can believe anything, expect anything. Don't any of you be surprised in future if land beasts change places with dolphins and go to live in their salty pastures…”</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0" name="Google Shape;180;p1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24E840CC-278F-D94A-BB3D-8C2AC1426C35}"/>
              </a:ext>
            </a:extLst>
          </p:cNvPr>
          <p:cNvPicPr>
            <a:picLocks noChangeAspect="1"/>
          </p:cNvPicPr>
          <p:nvPr/>
        </p:nvPicPr>
        <p:blipFill>
          <a:blip r:embed="rId3"/>
          <a:stretch>
            <a:fillRect/>
          </a:stretch>
        </p:blipFill>
        <p:spPr>
          <a:xfrm>
            <a:off x="7095086" y="24643"/>
            <a:ext cx="2048914" cy="3399335"/>
          </a:xfrm>
          <a:prstGeom prst="rect">
            <a:avLst/>
          </a:prstGeom>
        </p:spPr>
      </p:pic>
      <p:sp>
        <p:nvSpPr>
          <p:cNvPr id="4" name="TextBox 3">
            <a:extLst>
              <a:ext uri="{FF2B5EF4-FFF2-40B4-BE49-F238E27FC236}">
                <a16:creationId xmlns:a16="http://schemas.microsoft.com/office/drawing/2014/main" id="{D0CD39B0-5D5F-2942-B219-E3B5D1BB2771}"/>
              </a:ext>
            </a:extLst>
          </p:cNvPr>
          <p:cNvSpPr txBox="1"/>
          <p:nvPr/>
        </p:nvSpPr>
        <p:spPr>
          <a:xfrm>
            <a:off x="6972300" y="3543300"/>
            <a:ext cx="2171700" cy="1384995"/>
          </a:xfrm>
          <a:prstGeom prst="rect">
            <a:avLst/>
          </a:prstGeom>
          <a:solidFill>
            <a:schemeClr val="bg1">
              <a:lumMod val="95000"/>
            </a:schemeClr>
          </a:solidFill>
        </p:spPr>
        <p:txBody>
          <a:bodyPr wrap="square" rtlCol="0">
            <a:spAutoFit/>
          </a:bodyPr>
          <a:lstStyle/>
          <a:p>
            <a:r>
              <a:rPr lang="en-US" dirty="0"/>
              <a:t>Bust of bearded man (Archilochus?).  Roman copy (c. 2</a:t>
            </a:r>
            <a:r>
              <a:rPr lang="en-US" baseline="30000" dirty="0"/>
              <a:t>nd</a:t>
            </a:r>
            <a:r>
              <a:rPr lang="en-US" dirty="0"/>
              <a:t> cent. BC) of Greek original (4</a:t>
            </a:r>
            <a:r>
              <a:rPr lang="en-US" baseline="30000" dirty="0"/>
              <a:t>th</a:t>
            </a:r>
            <a:r>
              <a:rPr lang="en-US" dirty="0"/>
              <a:t> cent. BC), Pushkin Museum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152400" y="128588"/>
            <a:ext cx="8991600" cy="104291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28 May 585 BC – chance prediction?</a:t>
            </a:r>
            <a:endParaRPr dirty="0"/>
          </a:p>
        </p:txBody>
      </p:sp>
      <p:sp>
        <p:nvSpPr>
          <p:cNvPr id="186" name="Google Shape;186;p12"/>
          <p:cNvSpPr txBox="1">
            <a:spLocks noGrp="1"/>
          </p:cNvSpPr>
          <p:nvPr>
            <p:ph type="body" idx="1"/>
          </p:nvPr>
        </p:nvSpPr>
        <p:spPr>
          <a:xfrm>
            <a:off x="144850" y="1171500"/>
            <a:ext cx="6675050" cy="56864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a:t>
            </a:r>
            <a:r>
              <a:rPr lang="en-US" sz="2400" dirty="0"/>
              <a:t>, Greece - Asia Minor</a:t>
            </a:r>
            <a:endParaRPr dirty="0"/>
          </a:p>
          <a:p>
            <a:pPr marL="741363" lvl="1" indent="-284163" algn="l" rtl="0">
              <a:lnSpc>
                <a:spcPct val="97000"/>
              </a:lnSpc>
              <a:spcBef>
                <a:spcPts val="700"/>
              </a:spcBef>
              <a:spcAft>
                <a:spcPts val="0"/>
              </a:spcAft>
              <a:buSzPts val="2000"/>
              <a:buChar char="–"/>
            </a:pPr>
            <a:r>
              <a:rPr lang="en-US" sz="2000" dirty="0"/>
              <a:t>allegedly predicted by Thales, acc. to Herodotus</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Battle of Medes &amp; Lydians</a:t>
            </a:r>
            <a:endParaRPr u="sng" dirty="0">
              <a:solidFill>
                <a:srgbClr val="0070C0"/>
              </a:solidFill>
            </a:endParaRPr>
          </a:p>
          <a:p>
            <a:pPr marL="798513" lvl="1" indent="-341313">
              <a:spcBef>
                <a:spcPts val="800"/>
              </a:spcBef>
              <a:buSzPts val="2400"/>
              <a:buChar char="•"/>
            </a:pPr>
            <a:r>
              <a:rPr lang="en-US" sz="2000" dirty="0"/>
              <a:t>Eclipse gave message that </a:t>
            </a:r>
            <a:r>
              <a:rPr lang="en-US" sz="2000" i="1" dirty="0">
                <a:solidFill>
                  <a:srgbClr val="C00000"/>
                </a:solidFill>
              </a:rPr>
              <a:t>gods were displeased by war, the two sides made peace.</a:t>
            </a:r>
            <a:endParaRPr i="1" dirty="0">
              <a:solidFill>
                <a:srgbClr val="C00000"/>
              </a:solidFill>
            </a:endParaRPr>
          </a:p>
          <a:p>
            <a:pPr marL="341313" lvl="0" indent="-341313" algn="l" rtl="0">
              <a:lnSpc>
                <a:spcPct val="97000"/>
              </a:lnSpc>
              <a:spcBef>
                <a:spcPts val="800"/>
              </a:spcBef>
              <a:spcAft>
                <a:spcPts val="0"/>
              </a:spcAft>
              <a:buSzPts val="2400"/>
              <a:buChar char="•"/>
            </a:pPr>
            <a:r>
              <a:rPr lang="en-US" sz="2400" dirty="0"/>
              <a:t>Probably was </a:t>
            </a:r>
            <a:r>
              <a:rPr lang="en-US" sz="2400" u="sng" dirty="0"/>
              <a:t>lucky prediction</a:t>
            </a:r>
            <a:r>
              <a:rPr lang="en-US" sz="2400" dirty="0"/>
              <a:t>! </a:t>
            </a:r>
            <a:endParaRPr dirty="0"/>
          </a:p>
          <a:p>
            <a:pPr marL="741363" lvl="1" indent="-284163" algn="l" rtl="0">
              <a:lnSpc>
                <a:spcPct val="97000"/>
              </a:lnSpc>
              <a:spcBef>
                <a:spcPts val="700"/>
              </a:spcBef>
              <a:spcAft>
                <a:spcPts val="0"/>
              </a:spcAft>
              <a:buSzPts val="2000"/>
              <a:buChar char="–"/>
            </a:pPr>
            <a:r>
              <a:rPr lang="en-US" sz="2000" i="1" dirty="0"/>
              <a:t>Need data on Moon’s orbit, depends on narrowness of Moon’s shadow, times between solar eclipses too long</a:t>
            </a:r>
            <a:endParaRPr i="1" dirty="0"/>
          </a:p>
          <a:p>
            <a:pPr marL="341313" lvl="0" indent="-341313" algn="l" rtl="0">
              <a:lnSpc>
                <a:spcPct val="97000"/>
              </a:lnSpc>
              <a:spcBef>
                <a:spcPts val="800"/>
              </a:spcBef>
              <a:spcAft>
                <a:spcPts val="0"/>
              </a:spcAft>
              <a:buSzPts val="2000"/>
              <a:buChar char="•"/>
            </a:pPr>
            <a:r>
              <a:rPr lang="en-US" sz="2400" u="sng" dirty="0">
                <a:solidFill>
                  <a:srgbClr val="7030A0"/>
                </a:solidFill>
              </a:rPr>
              <a:t>Peace terms</a:t>
            </a:r>
            <a:r>
              <a:rPr lang="en-US" sz="2400" dirty="0">
                <a:solidFill>
                  <a:srgbClr val="7030A0"/>
                </a:solidFill>
              </a:rPr>
              <a:t>:</a:t>
            </a:r>
            <a:r>
              <a:rPr lang="en-US" sz="2800" dirty="0">
                <a:solidFill>
                  <a:srgbClr val="7030A0"/>
                </a:solidFill>
              </a:rPr>
              <a:t> </a:t>
            </a:r>
            <a:endParaRPr sz="3600" dirty="0">
              <a:solidFill>
                <a:srgbClr val="7030A0"/>
              </a:solidFill>
            </a:endParaRPr>
          </a:p>
          <a:p>
            <a:pPr marL="741363" lvl="1" indent="-284163" algn="l" rtl="0">
              <a:lnSpc>
                <a:spcPct val="97000"/>
              </a:lnSpc>
              <a:spcBef>
                <a:spcPts val="700"/>
              </a:spcBef>
              <a:spcAft>
                <a:spcPts val="0"/>
              </a:spcAft>
              <a:buSzPts val="2000"/>
              <a:buChar char="–"/>
            </a:pPr>
            <a:r>
              <a:rPr lang="en-US" sz="2000" i="1" dirty="0">
                <a:solidFill>
                  <a:srgbClr val="7030A0"/>
                </a:solidFill>
              </a:rPr>
              <a:t>Alyattes's daughter </a:t>
            </a:r>
            <a:r>
              <a:rPr lang="en-US" sz="2000" i="1" dirty="0" err="1">
                <a:solidFill>
                  <a:srgbClr val="7030A0"/>
                </a:solidFill>
              </a:rPr>
              <a:t>Aryenis</a:t>
            </a:r>
            <a:r>
              <a:rPr lang="en-US" sz="2000" i="1" dirty="0">
                <a:solidFill>
                  <a:srgbClr val="7030A0"/>
                </a:solidFill>
              </a:rPr>
              <a:t> was married to </a:t>
            </a:r>
            <a:r>
              <a:rPr lang="en-US" sz="2000" i="1" dirty="0" err="1">
                <a:solidFill>
                  <a:srgbClr val="7030A0"/>
                </a:solidFill>
              </a:rPr>
              <a:t>Cyaxares's</a:t>
            </a:r>
            <a:r>
              <a:rPr lang="en-US" sz="2000" i="1" dirty="0">
                <a:solidFill>
                  <a:srgbClr val="7030A0"/>
                </a:solidFill>
              </a:rPr>
              <a:t> son Astyages</a:t>
            </a:r>
            <a:endParaRPr i="1" dirty="0">
              <a:solidFill>
                <a:srgbClr val="7030A0"/>
              </a:solidFill>
            </a:endParaRPr>
          </a:p>
          <a:p>
            <a:pPr marL="741363" lvl="1" indent="-284163" algn="l" rtl="0">
              <a:lnSpc>
                <a:spcPct val="97000"/>
              </a:lnSpc>
              <a:spcBef>
                <a:spcPts val="700"/>
              </a:spcBef>
              <a:spcAft>
                <a:spcPts val="0"/>
              </a:spcAft>
              <a:buSzPts val="2000"/>
              <a:buChar char="–"/>
            </a:pPr>
            <a:r>
              <a:rPr lang="en-US" sz="2000" i="1" dirty="0" err="1">
                <a:solidFill>
                  <a:srgbClr val="7030A0"/>
                </a:solidFill>
              </a:rPr>
              <a:t>Halys</a:t>
            </a:r>
            <a:r>
              <a:rPr lang="en-US" sz="2000" i="1" dirty="0">
                <a:solidFill>
                  <a:srgbClr val="7030A0"/>
                </a:solidFill>
              </a:rPr>
              <a:t> River established as border between two nations</a:t>
            </a:r>
            <a:endParaRPr i="1" dirty="0">
              <a:solidFill>
                <a:srgbClr val="7030A0"/>
              </a:solidFill>
            </a:endParaRPr>
          </a:p>
          <a:p>
            <a:pPr marL="741363" lvl="1" indent="-131762" algn="l" rtl="0">
              <a:lnSpc>
                <a:spcPct val="97000"/>
              </a:lnSpc>
              <a:spcBef>
                <a:spcPts val="7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87" name="Google Shape;187;p12"/>
          <p:cNvSpPr txBox="1"/>
          <p:nvPr/>
        </p:nvSpPr>
        <p:spPr>
          <a:xfrm>
            <a:off x="6438899" y="5380132"/>
            <a:ext cx="2634343" cy="1015622"/>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2060"/>
                </a:solidFill>
                <a:latin typeface="Arial"/>
                <a:ea typeface="Arial"/>
                <a:cs typeface="Arial"/>
                <a:sym typeface="Arial"/>
              </a:rPr>
              <a:t>5.9’ </a:t>
            </a:r>
            <a:r>
              <a:rPr lang="en-US" sz="2000" b="1" u="sng" dirty="0">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video</a:t>
            </a:r>
            <a:r>
              <a:rPr lang="en-US" sz="2000" b="1" dirty="0">
                <a:solidFill>
                  <a:srgbClr val="002060"/>
                </a:solidFill>
                <a:latin typeface="Arial"/>
                <a:ea typeface="Arial"/>
                <a:cs typeface="Arial"/>
                <a:sym typeface="Arial"/>
              </a:rPr>
              <a:t>: The Eclipse that Stopped a War</a:t>
            </a:r>
            <a:endParaRPr dirty="0"/>
          </a:p>
        </p:txBody>
      </p:sp>
      <p:sp>
        <p:nvSpPr>
          <p:cNvPr id="188" name="Google Shape;188;p1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15E9E77-73B8-D041-826F-B4A512BAE969}"/>
              </a:ext>
            </a:extLst>
          </p:cNvPr>
          <p:cNvPicPr>
            <a:picLocks noChangeAspect="1"/>
          </p:cNvPicPr>
          <p:nvPr/>
        </p:nvPicPr>
        <p:blipFill>
          <a:blip r:embed="rId4"/>
          <a:stretch>
            <a:fillRect/>
          </a:stretch>
        </p:blipFill>
        <p:spPr>
          <a:xfrm>
            <a:off x="6961414" y="1423987"/>
            <a:ext cx="1953987" cy="2713871"/>
          </a:xfrm>
          <a:prstGeom prst="rect">
            <a:avLst/>
          </a:prstGeom>
        </p:spPr>
      </p:pic>
      <p:sp>
        <p:nvSpPr>
          <p:cNvPr id="4" name="TextBox 3">
            <a:extLst>
              <a:ext uri="{FF2B5EF4-FFF2-40B4-BE49-F238E27FC236}">
                <a16:creationId xmlns:a16="http://schemas.microsoft.com/office/drawing/2014/main" id="{827992C2-C669-D74A-9A15-2B5CB50550A4}"/>
              </a:ext>
            </a:extLst>
          </p:cNvPr>
          <p:cNvSpPr txBox="1"/>
          <p:nvPr/>
        </p:nvSpPr>
        <p:spPr>
          <a:xfrm>
            <a:off x="6645729" y="4261757"/>
            <a:ext cx="2220685" cy="954107"/>
          </a:xfrm>
          <a:prstGeom prst="rect">
            <a:avLst/>
          </a:prstGeom>
          <a:solidFill>
            <a:srgbClr val="EBBFEC"/>
          </a:solidFill>
        </p:spPr>
        <p:txBody>
          <a:bodyPr wrap="square" rtlCol="0">
            <a:spAutoFit/>
          </a:bodyPr>
          <a:lstStyle/>
          <a:p>
            <a:r>
              <a:rPr lang="en-US" b="1" dirty="0"/>
              <a:t>Medes, Lydians and the eclipse – </a:t>
            </a:r>
            <a:r>
              <a:rPr lang="en-US" b="1" dirty="0">
                <a:solidFill>
                  <a:srgbClr val="0070C0"/>
                </a:solidFill>
                <a:hlinkClick r:id="rId5">
                  <a:extLst>
                    <a:ext uri="{A12FA001-AC4F-418D-AE19-62706E023703}">
                      <ahyp:hlinkClr xmlns:ahyp="http://schemas.microsoft.com/office/drawing/2018/hyperlinkcolor" val="tx"/>
                    </a:ext>
                  </a:extLst>
                </a:hlinkClick>
              </a:rPr>
              <a:t>funfactz.com</a:t>
            </a:r>
            <a:r>
              <a:rPr lang="en-US" b="1" dirty="0">
                <a:solidFill>
                  <a:srgbClr val="0070C0"/>
                </a:solidFill>
              </a:rPr>
              <a:t> </a:t>
            </a:r>
            <a:r>
              <a:rPr lang="en-US" b="1" dirty="0"/>
              <a:t>(original source not listed)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52401" y="128588"/>
            <a:ext cx="7477558"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5</a:t>
            </a:r>
            <a:r>
              <a:rPr lang="en-US" sz="4000" baseline="30000" dirty="0"/>
              <a:t>th</a:t>
            </a:r>
            <a:r>
              <a:rPr lang="en-US" sz="4000" dirty="0"/>
              <a:t> cent. BC – an explanation</a:t>
            </a:r>
            <a:endParaRPr dirty="0"/>
          </a:p>
        </p:txBody>
      </p:sp>
      <p:sp>
        <p:nvSpPr>
          <p:cNvPr id="194" name="Google Shape;194;p13"/>
          <p:cNvSpPr txBox="1">
            <a:spLocks noGrp="1"/>
          </p:cNvSpPr>
          <p:nvPr>
            <p:ph type="body" idx="1"/>
          </p:nvPr>
        </p:nvSpPr>
        <p:spPr>
          <a:xfrm>
            <a:off x="-15100" y="1300842"/>
            <a:ext cx="7918129" cy="55571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3200"/>
              <a:buChar char="•"/>
            </a:pPr>
            <a:r>
              <a:rPr lang="en-US" dirty="0">
                <a:solidFill>
                  <a:srgbClr val="C00000"/>
                </a:solidFill>
              </a:rPr>
              <a:t>Greek Philosopher Anaxagoras (c. 500 – c. 428 BC) --</a:t>
            </a:r>
            <a:r>
              <a:rPr lang="en-US" dirty="0"/>
              <a:t> 1st to explain that </a:t>
            </a:r>
            <a:r>
              <a:rPr lang="en-US" u="sng" dirty="0"/>
              <a:t>eclipses were Moon’s shadow on Earth</a:t>
            </a:r>
            <a:r>
              <a:rPr lang="en-US" dirty="0"/>
              <a:t>.</a:t>
            </a:r>
            <a:endParaRPr dirty="0"/>
          </a:p>
          <a:p>
            <a:pPr marL="741363" lvl="1" indent="-284163" algn="l" rtl="0">
              <a:lnSpc>
                <a:spcPct val="97000"/>
              </a:lnSpc>
              <a:spcBef>
                <a:spcPts val="700"/>
              </a:spcBef>
              <a:spcAft>
                <a:spcPts val="0"/>
              </a:spcAft>
              <a:buSzPts val="2400"/>
              <a:buChar char="–"/>
            </a:pPr>
            <a:r>
              <a:rPr lang="en-US" sz="2400" b="1" i="1" dirty="0">
                <a:solidFill>
                  <a:srgbClr val="0070C0"/>
                </a:solidFill>
              </a:rPr>
              <a:t>Could calculate size of shadow (and Moon) just by asking sailors what they saw in other places</a:t>
            </a:r>
            <a:endParaRPr dirty="0"/>
          </a:p>
          <a:p>
            <a:pPr marL="798513" lvl="1" indent="-341313">
              <a:spcBef>
                <a:spcPts val="800"/>
              </a:spcBef>
              <a:buSzPts val="3200"/>
              <a:buChar char="•"/>
            </a:pPr>
            <a:r>
              <a:rPr lang="en-US" dirty="0"/>
              <a:t>But the Athenians took him to trial and </a:t>
            </a:r>
            <a:r>
              <a:rPr lang="en-US" b="1" dirty="0"/>
              <a:t>charged him with impiety </a:t>
            </a:r>
            <a:r>
              <a:rPr lang="en-US" dirty="0"/>
              <a:t>(sacrilege) </a:t>
            </a:r>
          </a:p>
          <a:p>
            <a:pPr marL="798513" lvl="1" indent="-341313">
              <a:spcBef>
                <a:spcPts val="800"/>
              </a:spcBef>
              <a:buSzPts val="3200"/>
              <a:buChar char="•"/>
            </a:pPr>
            <a:r>
              <a:rPr lang="en-US" u="sng" dirty="0">
                <a:solidFill>
                  <a:srgbClr val="C00000"/>
                </a:solidFill>
              </a:rPr>
              <a:t>Sent him into exile</a:t>
            </a:r>
            <a:r>
              <a:rPr lang="en-US" dirty="0">
                <a:solidFill>
                  <a:srgbClr val="C00000"/>
                </a:solidFill>
              </a:rPr>
              <a:t> for the rest of his life</a:t>
            </a:r>
            <a:endParaRPr dirty="0">
              <a:solidFill>
                <a:srgbClr val="C00000"/>
              </a:solidFill>
            </a:endParaRPr>
          </a:p>
          <a:p>
            <a:pPr marL="1198563" lvl="2" indent="-284163">
              <a:spcBef>
                <a:spcPts val="700"/>
              </a:spcBef>
              <a:buSzPts val="2800"/>
              <a:buChar char="–"/>
            </a:pPr>
            <a:r>
              <a:rPr lang="en-US" i="1" dirty="0"/>
              <a:t>from Brad Schaefer, LSU astronomer</a:t>
            </a:r>
            <a:endParaRPr i="1"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195" name="Google Shape;195;p1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4413AD8F-0853-B547-8A54-C5DE14656F80}"/>
              </a:ext>
            </a:extLst>
          </p:cNvPr>
          <p:cNvPicPr>
            <a:picLocks noChangeAspect="1"/>
          </p:cNvPicPr>
          <p:nvPr/>
        </p:nvPicPr>
        <p:blipFill>
          <a:blip r:embed="rId3"/>
          <a:stretch>
            <a:fillRect/>
          </a:stretch>
        </p:blipFill>
        <p:spPr>
          <a:xfrm>
            <a:off x="7629958" y="654994"/>
            <a:ext cx="1514042" cy="2016429"/>
          </a:xfrm>
          <a:prstGeom prst="rect">
            <a:avLst/>
          </a:prstGeom>
        </p:spPr>
      </p:pic>
      <p:sp>
        <p:nvSpPr>
          <p:cNvPr id="4" name="TextBox 3">
            <a:extLst>
              <a:ext uri="{FF2B5EF4-FFF2-40B4-BE49-F238E27FC236}">
                <a16:creationId xmlns:a16="http://schemas.microsoft.com/office/drawing/2014/main" id="{B8D45748-9DFE-434E-B282-C4075C941D34}"/>
              </a:ext>
            </a:extLst>
          </p:cNvPr>
          <p:cNvSpPr txBox="1"/>
          <p:nvPr/>
        </p:nvSpPr>
        <p:spPr>
          <a:xfrm>
            <a:off x="7903029" y="2838450"/>
            <a:ext cx="1240972" cy="1169551"/>
          </a:xfrm>
          <a:prstGeom prst="rect">
            <a:avLst/>
          </a:prstGeom>
          <a:solidFill>
            <a:schemeClr val="bg1">
              <a:lumMod val="95000"/>
            </a:schemeClr>
          </a:solidFill>
        </p:spPr>
        <p:txBody>
          <a:bodyPr wrap="square" rtlCol="0">
            <a:spAutoFit/>
          </a:bodyPr>
          <a:lstStyle/>
          <a:p>
            <a:r>
              <a:rPr lang="en-US" b="1" i="1" dirty="0"/>
              <a:t>Anaxagoras, fresco, Nat’l U of Athens, </a:t>
            </a:r>
            <a:r>
              <a:rPr lang="en-US" b="1" i="1" dirty="0">
                <a:solidFill>
                  <a:srgbClr val="0070C0"/>
                </a:solidFill>
                <a:hlinkClick r:id="rId4">
                  <a:extLst>
                    <a:ext uri="{A12FA001-AC4F-418D-AE19-62706E023703}">
                      <ahyp:hlinkClr xmlns:ahyp="http://schemas.microsoft.com/office/drawing/2018/hyperlinkcolor" val="tx"/>
                    </a:ext>
                  </a:extLst>
                </a:hlinkClick>
              </a:rPr>
              <a:t>LINK </a:t>
            </a:r>
            <a:endParaRPr lang="en-US" b="1" i="1" dirty="0">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4"/>
          <p:cNvSpPr txBox="1">
            <a:spLocks noGrp="1"/>
          </p:cNvSpPr>
          <p:nvPr>
            <p:ph type="body" idx="1"/>
          </p:nvPr>
        </p:nvSpPr>
        <p:spPr>
          <a:xfrm>
            <a:off x="0" y="957943"/>
            <a:ext cx="6074229" cy="5900057"/>
          </a:xfrm>
          <a:prstGeom prst="rect">
            <a:avLst/>
          </a:prstGeom>
          <a:solidFill>
            <a:srgbClr val="FFFF00"/>
          </a:solidFill>
          <a:ln>
            <a:noFill/>
          </a:ln>
        </p:spPr>
        <p:txBody>
          <a:bodyPr spcFirstLastPara="1" wrap="square" lIns="90000" tIns="46800" rIns="90000" bIns="46800" anchor="t" anchorCtr="0">
            <a:noAutofit/>
          </a:bodyPr>
          <a:lstStyle/>
          <a:p>
            <a:pPr marL="457200" lvl="1" indent="0" algn="l" rtl="0">
              <a:lnSpc>
                <a:spcPct val="97000"/>
              </a:lnSpc>
              <a:spcBef>
                <a:spcPts val="0"/>
              </a:spcBef>
              <a:spcAft>
                <a:spcPts val="0"/>
              </a:spcAft>
              <a:buSzPts val="2400"/>
              <a:buNone/>
            </a:pPr>
            <a:endParaRPr sz="2400" dirty="0"/>
          </a:p>
          <a:p>
            <a:pPr marL="341313" lvl="0" indent="-341313" algn="l" rtl="0">
              <a:lnSpc>
                <a:spcPct val="97000"/>
              </a:lnSpc>
              <a:spcBef>
                <a:spcPts val="800"/>
              </a:spcBef>
              <a:spcAft>
                <a:spcPts val="0"/>
              </a:spcAft>
              <a:buSzPts val="2400"/>
              <a:buChar char="•"/>
            </a:pPr>
            <a:r>
              <a:rPr lang="en-US" sz="2400" u="sng" dirty="0">
                <a:solidFill>
                  <a:srgbClr val="0070C0"/>
                </a:solidFill>
              </a:rPr>
              <a:t>3 Aug 431 BC </a:t>
            </a:r>
            <a:r>
              <a:rPr lang="en-US" sz="2400" dirty="0">
                <a:solidFill>
                  <a:srgbClr val="0070C0"/>
                </a:solidFill>
              </a:rPr>
              <a:t>-- Oldest European record of a verifiable </a:t>
            </a:r>
            <a:r>
              <a:rPr lang="en-US" sz="2400" u="sng" dirty="0">
                <a:solidFill>
                  <a:srgbClr val="0070C0"/>
                </a:solidFill>
              </a:rPr>
              <a:t>solar eclipse (annular)</a:t>
            </a:r>
            <a:r>
              <a:rPr lang="en-US" sz="2400" dirty="0">
                <a:solidFill>
                  <a:srgbClr val="0070C0"/>
                </a:solidFill>
              </a:rPr>
              <a:t> -- by the Greek historian </a:t>
            </a:r>
            <a:r>
              <a:rPr lang="en-US" sz="2400" b="1" dirty="0">
                <a:solidFill>
                  <a:srgbClr val="0070C0"/>
                </a:solidFill>
              </a:rPr>
              <a:t>Thucydides</a:t>
            </a:r>
            <a:endParaRPr b="1" dirty="0">
              <a:solidFill>
                <a:srgbClr val="0070C0"/>
              </a:solidFill>
            </a:endParaRPr>
          </a:p>
          <a:p>
            <a:pPr marL="341313" lvl="0" indent="-341313" algn="l" rtl="0">
              <a:lnSpc>
                <a:spcPct val="97000"/>
              </a:lnSpc>
              <a:spcBef>
                <a:spcPts val="800"/>
              </a:spcBef>
              <a:spcAft>
                <a:spcPts val="0"/>
              </a:spcAft>
              <a:buSzPts val="2400"/>
              <a:buChar char="•"/>
            </a:pPr>
            <a:r>
              <a:rPr lang="en-US" sz="2400" u="sng" dirty="0"/>
              <a:t>430 BC </a:t>
            </a:r>
            <a:r>
              <a:rPr lang="en-US" sz="2400" dirty="0"/>
              <a:t>-- The army of Sparta looted Attica for a second time, but </a:t>
            </a:r>
            <a:r>
              <a:rPr lang="en-US" sz="2400" b="1" dirty="0"/>
              <a:t>Pericles </a:t>
            </a:r>
            <a:r>
              <a:rPr lang="en-US" sz="2400" dirty="0"/>
              <a:t>was not daunted and refused to revise his initial strategy. He again led a naval expedition to plunder the coasts of the Peloponnese</a:t>
            </a:r>
            <a:endParaRPr dirty="0"/>
          </a:p>
          <a:p>
            <a:pPr marL="341313" lvl="0" indent="-341313" algn="l" rtl="0">
              <a:lnSpc>
                <a:spcPct val="97000"/>
              </a:lnSpc>
              <a:spcBef>
                <a:spcPts val="800"/>
              </a:spcBef>
              <a:spcAft>
                <a:spcPts val="0"/>
              </a:spcAft>
              <a:buSzPts val="2400"/>
              <a:buChar char="•"/>
            </a:pPr>
            <a:r>
              <a:rPr lang="en-US" sz="2400" b="1" dirty="0"/>
              <a:t>Plutarch: </a:t>
            </a:r>
            <a:r>
              <a:rPr lang="en-US" sz="2400" i="1" dirty="0">
                <a:solidFill>
                  <a:srgbClr val="C00000"/>
                </a:solidFill>
              </a:rPr>
              <a:t>just before the sailing of the ships an eclipse of the sun frightened the crews, but </a:t>
            </a:r>
            <a:r>
              <a:rPr lang="en-US" sz="2400" b="1" i="1" dirty="0">
                <a:solidFill>
                  <a:srgbClr val="C00000"/>
                </a:solidFill>
              </a:rPr>
              <a:t>Pericles</a:t>
            </a:r>
            <a:r>
              <a:rPr lang="en-US" sz="2400" i="1" dirty="0">
                <a:solidFill>
                  <a:srgbClr val="C00000"/>
                </a:solidFill>
              </a:rPr>
              <a:t> used the astronomical knowledge he had acquired from </a:t>
            </a:r>
            <a:r>
              <a:rPr lang="en-US" sz="2400" b="1" i="1" dirty="0">
                <a:solidFill>
                  <a:srgbClr val="C00000"/>
                </a:solidFill>
              </a:rPr>
              <a:t>Anaxagoras</a:t>
            </a:r>
            <a:r>
              <a:rPr lang="en-US" sz="2400" i="1" dirty="0">
                <a:solidFill>
                  <a:srgbClr val="C00000"/>
                </a:solidFill>
              </a:rPr>
              <a:t> to calm them.</a:t>
            </a:r>
            <a:endParaRPr i="1" dirty="0">
              <a:solidFill>
                <a:srgbClr val="C00000"/>
              </a:solidFill>
            </a:endParaRPr>
          </a:p>
          <a:p>
            <a:pPr marL="341313" lvl="0" indent="-227013" algn="l" rtl="0">
              <a:lnSpc>
                <a:spcPct val="97000"/>
              </a:lnSpc>
              <a:spcBef>
                <a:spcPts val="800"/>
              </a:spcBef>
              <a:spcAft>
                <a:spcPts val="0"/>
              </a:spcAft>
              <a:buSzPts val="1800"/>
              <a:buNone/>
            </a:pPr>
            <a:endParaRPr sz="1800" i="1" dirty="0">
              <a:solidFill>
                <a:srgbClr val="C00000"/>
              </a:solidFill>
            </a:endParaRPr>
          </a:p>
          <a:p>
            <a:pPr marL="341313" lvl="0" indent="-227013" algn="l" rtl="0">
              <a:lnSpc>
                <a:spcPct val="97000"/>
              </a:lnSpc>
              <a:spcBef>
                <a:spcPts val="800"/>
              </a:spcBef>
              <a:spcAft>
                <a:spcPts val="0"/>
              </a:spcAft>
              <a:buSzPts val="1800"/>
              <a:buNone/>
            </a:pPr>
            <a:endParaRPr sz="1800" dirty="0"/>
          </a:p>
          <a:p>
            <a:pPr marL="341313" lvl="0" indent="-138113" algn="l" rtl="0">
              <a:lnSpc>
                <a:spcPct val="97000"/>
              </a:lnSpc>
              <a:spcBef>
                <a:spcPts val="800"/>
              </a:spcBef>
              <a:spcAft>
                <a:spcPts val="0"/>
              </a:spcAft>
              <a:buSzPts val="3200"/>
              <a:buNone/>
            </a:pPr>
            <a:endParaRPr dirty="0"/>
          </a:p>
        </p:txBody>
      </p:sp>
      <p:sp>
        <p:nvSpPr>
          <p:cNvPr id="202" name="Google Shape;202;p1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2A4585-92B8-A846-915D-BED440FF8829}"/>
              </a:ext>
            </a:extLst>
          </p:cNvPr>
          <p:cNvPicPr>
            <a:picLocks noChangeAspect="1"/>
          </p:cNvPicPr>
          <p:nvPr/>
        </p:nvPicPr>
        <p:blipFill>
          <a:blip r:embed="rId3"/>
          <a:stretch>
            <a:fillRect/>
          </a:stretch>
        </p:blipFill>
        <p:spPr>
          <a:xfrm>
            <a:off x="5894614" y="1853143"/>
            <a:ext cx="3249386" cy="2193336"/>
          </a:xfrm>
          <a:prstGeom prst="rect">
            <a:avLst/>
          </a:prstGeom>
        </p:spPr>
      </p:pic>
      <p:sp>
        <p:nvSpPr>
          <p:cNvPr id="200" name="Google Shape;200;p14"/>
          <p:cNvSpPr txBox="1">
            <a:spLocks noGrp="1"/>
          </p:cNvSpPr>
          <p:nvPr>
            <p:ph type="title"/>
          </p:nvPr>
        </p:nvSpPr>
        <p:spPr>
          <a:xfrm>
            <a:off x="152400" y="128588"/>
            <a:ext cx="8991600" cy="11668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000" dirty="0"/>
              <a:t>431-430 BC – Peloponnesian War</a:t>
            </a:r>
            <a:endParaRPr dirty="0"/>
          </a:p>
        </p:txBody>
      </p:sp>
      <p:sp>
        <p:nvSpPr>
          <p:cNvPr id="4" name="TextBox 3">
            <a:extLst>
              <a:ext uri="{FF2B5EF4-FFF2-40B4-BE49-F238E27FC236}">
                <a16:creationId xmlns:a16="http://schemas.microsoft.com/office/drawing/2014/main" id="{38A9CC83-754D-D44A-9973-19D15034AE51}"/>
              </a:ext>
            </a:extLst>
          </p:cNvPr>
          <p:cNvSpPr txBox="1"/>
          <p:nvPr/>
        </p:nvSpPr>
        <p:spPr>
          <a:xfrm>
            <a:off x="6049735" y="4046479"/>
            <a:ext cx="2939143" cy="738664"/>
          </a:xfrm>
          <a:prstGeom prst="rect">
            <a:avLst/>
          </a:prstGeom>
          <a:solidFill>
            <a:schemeClr val="bg1">
              <a:lumMod val="95000"/>
            </a:schemeClr>
          </a:solidFill>
        </p:spPr>
        <p:txBody>
          <a:bodyPr wrap="square" rtlCol="0">
            <a:spAutoFit/>
          </a:bodyPr>
          <a:lstStyle/>
          <a:p>
            <a:r>
              <a:rPr lang="en-US" b="1" i="1" dirty="0"/>
              <a:t>The Moon and the Peloponnesian War (Salon/Getty Images) – source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pic>
        <p:nvPicPr>
          <p:cNvPr id="6" name="Picture 5">
            <a:extLst>
              <a:ext uri="{FF2B5EF4-FFF2-40B4-BE49-F238E27FC236}">
                <a16:creationId xmlns:a16="http://schemas.microsoft.com/office/drawing/2014/main" id="{57356F69-D13A-D842-944B-5EBFC2B5B620}"/>
              </a:ext>
            </a:extLst>
          </p:cNvPr>
          <p:cNvPicPr>
            <a:picLocks noChangeAspect="1"/>
          </p:cNvPicPr>
          <p:nvPr/>
        </p:nvPicPr>
        <p:blipFill>
          <a:blip r:embed="rId5"/>
          <a:stretch>
            <a:fillRect/>
          </a:stretch>
        </p:blipFill>
        <p:spPr>
          <a:xfrm>
            <a:off x="6074229" y="4785143"/>
            <a:ext cx="1283730" cy="1943100"/>
          </a:xfrm>
          <a:prstGeom prst="rect">
            <a:avLst/>
          </a:prstGeom>
        </p:spPr>
      </p:pic>
      <p:sp>
        <p:nvSpPr>
          <p:cNvPr id="7" name="TextBox 6">
            <a:extLst>
              <a:ext uri="{FF2B5EF4-FFF2-40B4-BE49-F238E27FC236}">
                <a16:creationId xmlns:a16="http://schemas.microsoft.com/office/drawing/2014/main" id="{DD70F1F3-8AD3-0048-B20D-0D7C54185FB4}"/>
              </a:ext>
            </a:extLst>
          </p:cNvPr>
          <p:cNvSpPr txBox="1"/>
          <p:nvPr/>
        </p:nvSpPr>
        <p:spPr>
          <a:xfrm>
            <a:off x="7389256" y="4901602"/>
            <a:ext cx="1145144" cy="1169551"/>
          </a:xfrm>
          <a:prstGeom prst="rect">
            <a:avLst/>
          </a:prstGeom>
          <a:solidFill>
            <a:srgbClr val="A7FFEC"/>
          </a:solidFill>
        </p:spPr>
        <p:txBody>
          <a:bodyPr wrap="square" rtlCol="0">
            <a:spAutoFit/>
          </a:bodyPr>
          <a:lstStyle/>
          <a:p>
            <a:r>
              <a:rPr lang="en-US" b="1" i="1" dirty="0"/>
              <a:t>Pericles, c. 495-430 BC, </a:t>
            </a:r>
            <a:r>
              <a:rPr lang="en-US" b="1" i="1" dirty="0">
                <a:solidFill>
                  <a:srgbClr val="0070C0"/>
                </a:solidFill>
                <a:hlinkClick r:id="rId6">
                  <a:extLst>
                    <a:ext uri="{A12FA001-AC4F-418D-AE19-62706E023703}">
                      <ahyp:hlinkClr xmlns:ahyp="http://schemas.microsoft.com/office/drawing/2018/hyperlinkcolor" val="tx"/>
                    </a:ext>
                  </a:extLst>
                </a:hlinkClick>
              </a:rPr>
              <a:t>Vatican Museums</a:t>
            </a:r>
            <a:endParaRPr lang="en-US" b="1" i="1" dirty="0">
              <a:solidFill>
                <a:srgbClr val="0070C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1" y="0"/>
            <a:ext cx="8685212" cy="1182578"/>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Aug 413 BC - Syracuse</a:t>
            </a:r>
            <a:endParaRPr dirty="0"/>
          </a:p>
        </p:txBody>
      </p:sp>
      <p:sp>
        <p:nvSpPr>
          <p:cNvPr id="208" name="Google Shape;208;p15"/>
          <p:cNvSpPr txBox="1">
            <a:spLocks noGrp="1"/>
          </p:cNvSpPr>
          <p:nvPr>
            <p:ph type="body" idx="1"/>
          </p:nvPr>
        </p:nvSpPr>
        <p:spPr>
          <a:xfrm>
            <a:off x="1" y="1191589"/>
            <a:ext cx="7935686" cy="566641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Lunar eclipse</a:t>
            </a:r>
            <a:r>
              <a:rPr lang="en-US" sz="2400" dirty="0"/>
              <a:t>, 2</a:t>
            </a:r>
            <a:r>
              <a:rPr lang="en-US" sz="2400" baseline="30000" dirty="0"/>
              <a:t>nd</a:t>
            </a:r>
            <a:r>
              <a:rPr lang="en-US" sz="2400" dirty="0"/>
              <a:t> Battle of Syracuse</a:t>
            </a:r>
            <a:endParaRPr dirty="0"/>
          </a:p>
          <a:p>
            <a:pPr marL="341313" lvl="0" indent="-341313" algn="l" rtl="0">
              <a:lnSpc>
                <a:spcPct val="97000"/>
              </a:lnSpc>
              <a:spcBef>
                <a:spcPts val="800"/>
              </a:spcBef>
              <a:spcAft>
                <a:spcPts val="0"/>
              </a:spcAft>
              <a:buSzPts val="2400"/>
              <a:buChar char="•"/>
            </a:pPr>
            <a:r>
              <a:rPr lang="en-US" sz="2400" u="sng" dirty="0">
                <a:solidFill>
                  <a:srgbClr val="0070C0"/>
                </a:solidFill>
              </a:rPr>
              <a:t>Athenians</a:t>
            </a:r>
            <a:r>
              <a:rPr lang="en-US" sz="2400" dirty="0">
                <a:solidFill>
                  <a:srgbClr val="0070C0"/>
                </a:solidFill>
              </a:rPr>
              <a:t> sailed to battle.  Nicias (superstitious acc. to Thucydides), consulted priests</a:t>
            </a:r>
            <a:endParaRPr dirty="0">
              <a:solidFill>
                <a:srgbClr val="0070C0"/>
              </a:solidFill>
            </a:endParaRPr>
          </a:p>
          <a:p>
            <a:pPr marL="741363" lvl="1" indent="-284163" algn="l" rtl="0">
              <a:lnSpc>
                <a:spcPct val="97000"/>
              </a:lnSpc>
              <a:spcBef>
                <a:spcPts val="700"/>
              </a:spcBef>
              <a:spcAft>
                <a:spcPts val="0"/>
              </a:spcAft>
              <a:buSzPts val="2000"/>
              <a:buChar char="–"/>
            </a:pPr>
            <a:r>
              <a:rPr lang="en-US" sz="2000" dirty="0">
                <a:solidFill>
                  <a:srgbClr val="0070C0"/>
                </a:solidFill>
              </a:rPr>
              <a:t>Recommended waiting 27 days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u="sng" dirty="0"/>
              <a:t>Syracusans</a:t>
            </a:r>
            <a:r>
              <a:rPr lang="en-US" sz="2400" dirty="0"/>
              <a:t> attacked </a:t>
            </a:r>
            <a:endParaRPr dirty="0"/>
          </a:p>
          <a:p>
            <a:pPr marL="741363" lvl="1" indent="-284163" algn="l" rtl="0">
              <a:lnSpc>
                <a:spcPct val="97000"/>
              </a:lnSpc>
              <a:spcBef>
                <a:spcPts val="700"/>
              </a:spcBef>
              <a:spcAft>
                <a:spcPts val="0"/>
              </a:spcAft>
              <a:buSzPts val="2000"/>
              <a:buChar char="–"/>
            </a:pPr>
            <a:r>
              <a:rPr lang="en-US" sz="2000" dirty="0"/>
              <a:t>killed many Athenians/took many ships.</a:t>
            </a:r>
            <a:endParaRPr dirty="0"/>
          </a:p>
          <a:p>
            <a:pPr marL="341313" lvl="0" indent="-341313" algn="l" rtl="0">
              <a:lnSpc>
                <a:spcPct val="97000"/>
              </a:lnSpc>
              <a:spcBef>
                <a:spcPts val="800"/>
              </a:spcBef>
              <a:spcAft>
                <a:spcPts val="0"/>
              </a:spcAft>
              <a:buSzPts val="2400"/>
              <a:buChar char="•"/>
            </a:pPr>
            <a:r>
              <a:rPr lang="en-US" sz="2400" i="1" dirty="0">
                <a:solidFill>
                  <a:srgbClr val="C00000"/>
                </a:solidFill>
              </a:rPr>
              <a:t>"And when all were in readiness, and none of the enemy had observed them, not expecting such a thing, the moon was eclipsed in the night, </a:t>
            </a:r>
            <a:r>
              <a:rPr lang="en-US" sz="2400" i="1" u="sng" dirty="0">
                <a:solidFill>
                  <a:srgbClr val="C00000"/>
                </a:solidFill>
              </a:rPr>
              <a:t>to the great fright of Nicias and others</a:t>
            </a:r>
            <a:r>
              <a:rPr lang="en-US" sz="2400" i="1" dirty="0">
                <a:solidFill>
                  <a:srgbClr val="C00000"/>
                </a:solidFill>
              </a:rPr>
              <a:t>, who, for want of experience, or out of superstition, felt alarm at such appearances.”</a:t>
            </a:r>
            <a:endParaRPr i="1" dirty="0">
              <a:solidFill>
                <a:srgbClr val="C00000"/>
              </a:solidFill>
            </a:endParaRPr>
          </a:p>
          <a:p>
            <a:pPr marL="798513" lvl="1" indent="-341313">
              <a:spcBef>
                <a:spcPts val="800"/>
              </a:spcBef>
              <a:buSzPts val="2400"/>
              <a:buChar char="•"/>
            </a:pPr>
            <a:r>
              <a:rPr lang="en-US" sz="2400" dirty="0">
                <a:solidFill>
                  <a:srgbClr val="7030A0"/>
                </a:solidFill>
              </a:rPr>
              <a:t>Should have listened to Anaxagoras!</a:t>
            </a:r>
            <a:endParaRPr sz="3200" dirty="0">
              <a:solidFill>
                <a:srgbClr val="7030A0"/>
              </a:solidFill>
            </a:endParaRPr>
          </a:p>
          <a:p>
            <a:pPr marL="341313" lvl="0" indent="-341313" algn="l" rtl="0">
              <a:lnSpc>
                <a:spcPct val="97000"/>
              </a:lnSpc>
              <a:spcBef>
                <a:spcPts val="800"/>
              </a:spcBef>
              <a:spcAft>
                <a:spcPts val="0"/>
              </a:spcAft>
              <a:buSzPts val="2400"/>
              <a:buChar char="•"/>
            </a:pPr>
            <a:r>
              <a:rPr lang="en-US" sz="2400" dirty="0"/>
              <a:t>30 </a:t>
            </a:r>
            <a:r>
              <a:rPr lang="en-US" sz="2400" dirty="0" err="1"/>
              <a:t>yrs</a:t>
            </a:r>
            <a:r>
              <a:rPr lang="en-US" sz="2400" dirty="0"/>
              <a:t> later, Athenians </a:t>
            </a:r>
            <a:r>
              <a:rPr lang="en-US" sz="2400" i="1" dirty="0"/>
              <a:t>ignored eclipse and didn’t stop</a:t>
            </a:r>
            <a:endParaRPr sz="2000" i="1" dirty="0"/>
          </a:p>
        </p:txBody>
      </p:sp>
      <p:sp>
        <p:nvSpPr>
          <p:cNvPr id="209" name="Google Shape;209;p15"/>
          <p:cNvSpPr txBox="1"/>
          <p:nvPr/>
        </p:nvSpPr>
        <p:spPr>
          <a:xfrm>
            <a:off x="1" y="-901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8D45ADE2-795D-764E-87D7-FC3FC75B58F1}"/>
              </a:ext>
            </a:extLst>
          </p:cNvPr>
          <p:cNvPicPr>
            <a:picLocks noChangeAspect="1"/>
          </p:cNvPicPr>
          <p:nvPr/>
        </p:nvPicPr>
        <p:blipFill>
          <a:blip r:embed="rId3"/>
          <a:stretch>
            <a:fillRect/>
          </a:stretch>
        </p:blipFill>
        <p:spPr>
          <a:xfrm>
            <a:off x="6902931" y="2041071"/>
            <a:ext cx="2125603" cy="1698172"/>
          </a:xfrm>
          <a:prstGeom prst="rect">
            <a:avLst/>
          </a:prstGeom>
        </p:spPr>
      </p:pic>
      <p:sp>
        <p:nvSpPr>
          <p:cNvPr id="4" name="TextBox 3">
            <a:extLst>
              <a:ext uri="{FF2B5EF4-FFF2-40B4-BE49-F238E27FC236}">
                <a16:creationId xmlns:a16="http://schemas.microsoft.com/office/drawing/2014/main" id="{6F38E4D4-7F81-2E48-BECF-2AF5831C7FB6}"/>
              </a:ext>
            </a:extLst>
          </p:cNvPr>
          <p:cNvSpPr txBox="1"/>
          <p:nvPr/>
        </p:nvSpPr>
        <p:spPr>
          <a:xfrm>
            <a:off x="7869206" y="3748254"/>
            <a:ext cx="1159328" cy="1169551"/>
          </a:xfrm>
          <a:prstGeom prst="rect">
            <a:avLst/>
          </a:prstGeom>
          <a:solidFill>
            <a:srgbClr val="A7FFEC"/>
          </a:solidFill>
        </p:spPr>
        <p:txBody>
          <a:bodyPr wrap="square" rtlCol="0">
            <a:spAutoFit/>
          </a:bodyPr>
          <a:lstStyle/>
          <a:p>
            <a:r>
              <a:rPr lang="en-US" i="1" dirty="0"/>
              <a:t>Siege of Syracuse, Pinterest (Mex.) - </a:t>
            </a:r>
            <a:r>
              <a:rPr lang="en-US" i="1" dirty="0">
                <a:solidFill>
                  <a:srgbClr val="0070C0"/>
                </a:solidFill>
                <a:hlinkClick r:id="rId4">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1" y="-1"/>
            <a:ext cx="8685212" cy="1217553"/>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c 383 BC – lesson learned</a:t>
            </a:r>
            <a:endParaRPr/>
          </a:p>
        </p:txBody>
      </p:sp>
      <p:sp>
        <p:nvSpPr>
          <p:cNvPr id="215" name="Google Shape;215;p16"/>
          <p:cNvSpPr txBox="1">
            <a:spLocks noGrp="1"/>
          </p:cNvSpPr>
          <p:nvPr>
            <p:ph type="body" idx="1"/>
          </p:nvPr>
        </p:nvSpPr>
        <p:spPr>
          <a:xfrm>
            <a:off x="457199" y="1634335"/>
            <a:ext cx="8077201" cy="2703622"/>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t>When the Athenians went on an expedition to Syracuse 30 years later and encountered yet another lunar eclipse, they didn't stop.</a:t>
            </a:r>
            <a:endParaRPr dirty="0"/>
          </a:p>
          <a:p>
            <a:pPr marL="341313" lvl="0" indent="-138113" algn="l" rtl="0">
              <a:lnSpc>
                <a:spcPct val="97000"/>
              </a:lnSpc>
              <a:spcBef>
                <a:spcPts val="800"/>
              </a:spcBef>
              <a:spcAft>
                <a:spcPts val="0"/>
              </a:spcAft>
              <a:buSzPts val="3200"/>
              <a:buNone/>
            </a:pPr>
            <a:endParaRPr dirty="0"/>
          </a:p>
        </p:txBody>
      </p:sp>
      <p:sp>
        <p:nvSpPr>
          <p:cNvPr id="216" name="Google Shape;216;p16"/>
          <p:cNvSpPr txBox="1"/>
          <p:nvPr/>
        </p:nvSpPr>
        <p:spPr>
          <a:xfrm>
            <a:off x="1" y="-1"/>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0" y="0"/>
            <a:ext cx="9143999" cy="10668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29 or 33 AD – Crucifixion of Jesus?</a:t>
            </a:r>
            <a:endParaRPr dirty="0"/>
          </a:p>
        </p:txBody>
      </p:sp>
      <p:sp>
        <p:nvSpPr>
          <p:cNvPr id="222" name="Google Shape;222;p17"/>
          <p:cNvSpPr txBox="1">
            <a:spLocks noGrp="1"/>
          </p:cNvSpPr>
          <p:nvPr>
            <p:ph type="body" idx="1"/>
          </p:nvPr>
        </p:nvSpPr>
        <p:spPr>
          <a:xfrm>
            <a:off x="199695" y="1066800"/>
            <a:ext cx="6150304" cy="5791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24 Nov 29 AD or 19 Mar 33 AD</a:t>
            </a:r>
            <a:endParaRPr u="sng" dirty="0"/>
          </a:p>
          <a:p>
            <a:pPr marL="341313" lvl="0" indent="-341313" algn="l" rtl="0">
              <a:lnSpc>
                <a:spcPct val="97000"/>
              </a:lnSpc>
              <a:spcBef>
                <a:spcPts val="800"/>
              </a:spcBef>
              <a:spcAft>
                <a:spcPts val="0"/>
              </a:spcAft>
              <a:buSzPts val="2800"/>
              <a:buChar char="•"/>
            </a:pPr>
            <a:r>
              <a:rPr lang="en-US" sz="2800" i="1" dirty="0">
                <a:solidFill>
                  <a:srgbClr val="C00000"/>
                </a:solidFill>
              </a:rPr>
              <a:t>"From noon on, darkness came over the whole land [or, earth] until three in the afternoon.” </a:t>
            </a:r>
            <a:r>
              <a:rPr lang="en-US" sz="2800" dirty="0">
                <a:solidFill>
                  <a:srgbClr val="C00000"/>
                </a:solidFill>
              </a:rPr>
              <a:t>– Matthew</a:t>
            </a:r>
            <a:endParaRPr dirty="0">
              <a:solidFill>
                <a:srgbClr val="C00000"/>
              </a:solidFill>
            </a:endParaRPr>
          </a:p>
          <a:p>
            <a:pPr marL="341313" lvl="0" indent="-341313" algn="l" rtl="0">
              <a:lnSpc>
                <a:spcPct val="97000"/>
              </a:lnSpc>
              <a:spcBef>
                <a:spcPts val="800"/>
              </a:spcBef>
              <a:spcAft>
                <a:spcPts val="0"/>
              </a:spcAft>
              <a:buSzPts val="2800"/>
              <a:buChar char="•"/>
            </a:pPr>
            <a:r>
              <a:rPr lang="en-US" sz="2800" i="1" dirty="0"/>
              <a:t>“the sixth hour, or around noon, and darkness fell over all the land, or all the world” </a:t>
            </a:r>
            <a:r>
              <a:rPr lang="en-US" sz="2800" dirty="0"/>
              <a:t>– Mark</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“It was now about noon, and darkness came over the whole land [or, earth] until three in the afternoon, while the sun's light failed” </a:t>
            </a:r>
            <a:r>
              <a:rPr lang="en-US" sz="2800" dirty="0"/>
              <a:t>-- Luke</a:t>
            </a:r>
            <a:endParaRPr dirty="0"/>
          </a:p>
          <a:p>
            <a:pPr marL="341313" lvl="0" indent="-138113" algn="l" rtl="0">
              <a:lnSpc>
                <a:spcPct val="97000"/>
              </a:lnSpc>
              <a:spcBef>
                <a:spcPts val="800"/>
              </a:spcBef>
              <a:spcAft>
                <a:spcPts val="0"/>
              </a:spcAft>
              <a:buSzPts val="3200"/>
              <a:buNone/>
            </a:pPr>
            <a:endParaRPr dirty="0"/>
          </a:p>
        </p:txBody>
      </p:sp>
      <p:pic>
        <p:nvPicPr>
          <p:cNvPr id="223" name="Google Shape;223;p17"/>
          <p:cNvPicPr preferRelativeResize="0"/>
          <p:nvPr/>
        </p:nvPicPr>
        <p:blipFill rotWithShape="1">
          <a:blip r:embed="rId3">
            <a:alphaModFix/>
          </a:blip>
          <a:srcRect/>
          <a:stretch/>
        </p:blipFill>
        <p:spPr>
          <a:xfrm>
            <a:off x="6349999" y="1219200"/>
            <a:ext cx="2794000" cy="3403600"/>
          </a:xfrm>
          <a:prstGeom prst="rect">
            <a:avLst/>
          </a:prstGeom>
          <a:noFill/>
          <a:ln>
            <a:noFill/>
          </a:ln>
        </p:spPr>
      </p:pic>
      <p:sp>
        <p:nvSpPr>
          <p:cNvPr id="224" name="Google Shape;224;p17"/>
          <p:cNvSpPr txBox="1"/>
          <p:nvPr/>
        </p:nvSpPr>
        <p:spPr>
          <a:xfrm>
            <a:off x="6549694" y="4741333"/>
            <a:ext cx="2391106" cy="1692771"/>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7030A0"/>
                </a:solidFill>
                <a:latin typeface="Arial"/>
                <a:ea typeface="Arial"/>
                <a:cs typeface="Arial"/>
                <a:sym typeface="Arial"/>
              </a:rPr>
              <a:t>Problem: </a:t>
            </a:r>
            <a:r>
              <a:rPr lang="en-US" sz="2000" i="1">
                <a:solidFill>
                  <a:srgbClr val="7030A0"/>
                </a:solidFill>
                <a:latin typeface="Arial"/>
                <a:ea typeface="Arial"/>
                <a:cs typeface="Arial"/>
                <a:sym typeface="Arial"/>
              </a:rPr>
              <a:t>Jesus was crucified the day before Passover, which is at Full Moon</a:t>
            </a:r>
            <a:endParaRPr sz="2400" b="1" i="1">
              <a:solidFill>
                <a:srgbClr val="7030A0"/>
              </a:solidFill>
              <a:latin typeface="Arial"/>
              <a:ea typeface="Arial"/>
              <a:cs typeface="Arial"/>
              <a:sym typeface="Arial"/>
            </a:endParaRPr>
          </a:p>
        </p:txBody>
      </p:sp>
      <p:sp>
        <p:nvSpPr>
          <p:cNvPr id="225" name="Google Shape;225;p1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52401" y="400200"/>
            <a:ext cx="6877049" cy="119175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24 Nov 569  – birth of Mohammed</a:t>
            </a:r>
            <a:endParaRPr dirty="0"/>
          </a:p>
        </p:txBody>
      </p:sp>
      <p:sp>
        <p:nvSpPr>
          <p:cNvPr id="231" name="Google Shape;231;p18"/>
          <p:cNvSpPr txBox="1">
            <a:spLocks noGrp="1"/>
          </p:cNvSpPr>
          <p:nvPr>
            <p:ph type="body" idx="1"/>
          </p:nvPr>
        </p:nvSpPr>
        <p:spPr>
          <a:xfrm>
            <a:off x="152402" y="1689750"/>
            <a:ext cx="6877048" cy="497775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Eclipse noted - birth of Mohammed</a:t>
            </a:r>
          </a:p>
          <a:p>
            <a:pPr marL="341313" lvl="0" indent="-341313" algn="l" rtl="0">
              <a:lnSpc>
                <a:spcPct val="97000"/>
              </a:lnSpc>
              <a:spcBef>
                <a:spcPts val="0"/>
              </a:spcBef>
              <a:spcAft>
                <a:spcPts val="0"/>
              </a:spcAft>
              <a:buSzPts val="3200"/>
              <a:buChar char="•"/>
            </a:pPr>
            <a:r>
              <a:rPr lang="en-US" u="sng" dirty="0"/>
              <a:t>Total</a:t>
            </a:r>
            <a:r>
              <a:rPr lang="en-US" dirty="0"/>
              <a:t>: N. Africa to Australia</a:t>
            </a:r>
            <a:endParaRPr dirty="0"/>
          </a:p>
          <a:p>
            <a:pPr marL="798513" lvl="1" indent="-341313">
              <a:spcBef>
                <a:spcPts val="800"/>
              </a:spcBef>
              <a:buSzPts val="3200"/>
              <a:buChar char="•"/>
            </a:pPr>
            <a:r>
              <a:rPr lang="en-US" i="1" dirty="0">
                <a:solidFill>
                  <a:srgbClr val="C00000"/>
                </a:solidFill>
              </a:rPr>
              <a:t>But the world's first Muslims didn't believe that eclipse was a sign from God. </a:t>
            </a:r>
          </a:p>
          <a:p>
            <a:pPr marL="798513" lvl="1" indent="-341313">
              <a:spcBef>
                <a:spcPts val="800"/>
              </a:spcBef>
              <a:buSzPts val="3200"/>
              <a:buChar char="•"/>
            </a:pPr>
            <a:r>
              <a:rPr lang="en-US" i="1" dirty="0">
                <a:solidFill>
                  <a:srgbClr val="0070C0"/>
                </a:solidFill>
              </a:rPr>
              <a:t>Instead, according to Islamic texts called the Hadiths, Mohammed proclaimed "the sun and the moon do not suffer eclipse for any one's death or life."</a:t>
            </a:r>
            <a:endParaRPr i="1"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2" name="Google Shape;232;p1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636D0DD5-1B09-414E-B275-70A7029168E9}"/>
              </a:ext>
            </a:extLst>
          </p:cNvPr>
          <p:cNvPicPr>
            <a:picLocks noChangeAspect="1"/>
          </p:cNvPicPr>
          <p:nvPr/>
        </p:nvPicPr>
        <p:blipFill>
          <a:blip r:embed="rId3"/>
          <a:stretch>
            <a:fillRect/>
          </a:stretch>
        </p:blipFill>
        <p:spPr>
          <a:xfrm>
            <a:off x="6842973" y="-54450"/>
            <a:ext cx="2301027" cy="25443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5100" y="390600"/>
            <a:ext cx="7104861" cy="12954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27 Jan 632  – death of Ibrahim</a:t>
            </a:r>
            <a:endParaRPr dirty="0"/>
          </a:p>
        </p:txBody>
      </p:sp>
      <p:sp>
        <p:nvSpPr>
          <p:cNvPr id="238" name="Google Shape;238;p19"/>
          <p:cNvSpPr txBox="1">
            <a:spLocks noGrp="1"/>
          </p:cNvSpPr>
          <p:nvPr>
            <p:ph type="body" idx="1"/>
          </p:nvPr>
        </p:nvSpPr>
        <p:spPr>
          <a:xfrm>
            <a:off x="0" y="1676400"/>
            <a:ext cx="7581900" cy="4914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Annular</a:t>
            </a:r>
            <a:r>
              <a:rPr lang="en-US" dirty="0"/>
              <a:t> - "When his beloved son Ibrahim died, an eclipse occurred, and </a:t>
            </a:r>
            <a:r>
              <a:rPr lang="en-US" dirty="0" err="1"/>
              <a:t>rumours</a:t>
            </a:r>
            <a:r>
              <a:rPr lang="en-US" dirty="0"/>
              <a:t> of God's personal condolence quickly arose." - prayers of Muhammad</a:t>
            </a:r>
            <a:endParaRPr dirty="0"/>
          </a:p>
          <a:p>
            <a:pPr marL="341313" lvl="0" indent="-138113" algn="l" rtl="0">
              <a:lnSpc>
                <a:spcPct val="97000"/>
              </a:lnSpc>
              <a:spcBef>
                <a:spcPts val="800"/>
              </a:spcBef>
              <a:spcAft>
                <a:spcPts val="0"/>
              </a:spcAft>
              <a:buSzPts val="3200"/>
              <a:buNone/>
            </a:pPr>
            <a:endParaRPr dirty="0">
              <a:solidFill>
                <a:srgbClr val="7030A0"/>
              </a:solidFill>
            </a:endParaRPr>
          </a:p>
          <a:p>
            <a:pPr marL="341313" lvl="0" indent="-341313" algn="l" rtl="0">
              <a:lnSpc>
                <a:spcPct val="97000"/>
              </a:lnSpc>
              <a:spcBef>
                <a:spcPts val="800"/>
              </a:spcBef>
              <a:spcAft>
                <a:spcPts val="0"/>
              </a:spcAft>
              <a:buSzPts val="3200"/>
              <a:buChar char="•"/>
            </a:pPr>
            <a:r>
              <a:rPr lang="en-US" dirty="0">
                <a:solidFill>
                  <a:srgbClr val="7030A0"/>
                </a:solidFill>
              </a:rPr>
              <a:t>After c. 800 AD, Medieval monasteries began to record eclipses more regularly</a:t>
            </a:r>
            <a:endParaRPr dirty="0">
              <a:solidFill>
                <a:srgbClr val="7030A0"/>
              </a:solidFill>
            </a:endParaRPr>
          </a:p>
          <a:p>
            <a:pPr marL="741363" lvl="1" indent="-284163" algn="l" rtl="0">
              <a:lnSpc>
                <a:spcPct val="97000"/>
              </a:lnSpc>
              <a:spcBef>
                <a:spcPts val="700"/>
              </a:spcBef>
              <a:spcAft>
                <a:spcPts val="0"/>
              </a:spcAft>
              <a:buSzPts val="2800"/>
              <a:buChar char="–"/>
            </a:pPr>
            <a:r>
              <a:rPr lang="en-US" i="1" dirty="0">
                <a:solidFill>
                  <a:srgbClr val="7030A0"/>
                </a:solidFill>
              </a:rPr>
              <a:t>Beware:  there can be many chronological errors in the records</a:t>
            </a:r>
            <a:endParaRPr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39" name="Google Shape;239;p1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7379A618-B1F9-AE46-A2EB-548056700D20}"/>
              </a:ext>
            </a:extLst>
          </p:cNvPr>
          <p:cNvPicPr>
            <a:picLocks noChangeAspect="1"/>
          </p:cNvPicPr>
          <p:nvPr/>
        </p:nvPicPr>
        <p:blipFill>
          <a:blip r:embed="rId3"/>
          <a:stretch>
            <a:fillRect/>
          </a:stretch>
        </p:blipFill>
        <p:spPr>
          <a:xfrm>
            <a:off x="7239000" y="28575"/>
            <a:ext cx="1905000" cy="2190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Confirming Dates with Eclipses</a:t>
            </a:r>
            <a:endParaRPr dirty="0"/>
          </a:p>
        </p:txBody>
      </p:sp>
      <p:sp>
        <p:nvSpPr>
          <p:cNvPr id="104" name="Google Shape;104;p2"/>
          <p:cNvSpPr txBox="1">
            <a:spLocks noGrp="1"/>
          </p:cNvSpPr>
          <p:nvPr>
            <p:ph type="body" idx="1"/>
          </p:nvPr>
        </p:nvSpPr>
        <p:spPr>
          <a:xfrm>
            <a:off x="178904" y="1562100"/>
            <a:ext cx="7255565" cy="514515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dirty="0">
                <a:solidFill>
                  <a:srgbClr val="0070C0"/>
                </a:solidFill>
                <a:hlinkClick r:id="rId3">
                  <a:extLst>
                    <a:ext uri="{A12FA001-AC4F-418D-AE19-62706E023703}">
                      <ahyp:hlinkClr xmlns:ahyp="http://schemas.microsoft.com/office/drawing/2018/hyperlinkcolor" val="tx"/>
                    </a:ext>
                  </a:extLst>
                </a:hlinkClick>
              </a:rPr>
              <a:t>https://www.britannica.com/science/eclipse/Uses-of-eclipses-for-chronological-purposes</a:t>
            </a:r>
            <a:endParaRPr dirty="0">
              <a:solidFill>
                <a:srgbClr val="0070C0"/>
              </a:solidFill>
            </a:endParaRPr>
          </a:p>
          <a:p>
            <a:pPr marL="341313" lvl="0" indent="-341313" algn="l" rtl="0">
              <a:lnSpc>
                <a:spcPct val="97000"/>
              </a:lnSpc>
              <a:spcBef>
                <a:spcPts val="800"/>
              </a:spcBef>
              <a:spcAft>
                <a:spcPts val="0"/>
              </a:spcAft>
              <a:buSzPts val="3200"/>
              <a:buChar char="•"/>
            </a:pPr>
            <a:r>
              <a:rPr lang="en-US" b="1" u="sng" dirty="0">
                <a:solidFill>
                  <a:srgbClr val="C00000"/>
                </a:solidFill>
              </a:rPr>
              <a:t>Ptolemy’s</a:t>
            </a:r>
            <a:r>
              <a:rPr lang="en-US" u="sng" dirty="0">
                <a:solidFill>
                  <a:srgbClr val="C00000"/>
                </a:solidFill>
              </a:rPr>
              <a:t> list of kings</a:t>
            </a:r>
            <a:r>
              <a:rPr lang="en-US" dirty="0">
                <a:solidFill>
                  <a:srgbClr val="C00000"/>
                </a:solidFill>
              </a:rPr>
              <a:t> </a:t>
            </a:r>
            <a:r>
              <a:rPr lang="en-US" dirty="0"/>
              <a:t>(Babylon, Persia, Alexandria, Rome): </a:t>
            </a:r>
            <a:r>
              <a:rPr lang="en-US" i="1" dirty="0"/>
              <a:t>910 BC – 30 BC and onward</a:t>
            </a:r>
            <a:endParaRPr i="1" dirty="0"/>
          </a:p>
          <a:p>
            <a:pPr marL="341313" lvl="0" indent="-341313" algn="l" rtl="0">
              <a:lnSpc>
                <a:spcPct val="97000"/>
              </a:lnSpc>
              <a:spcBef>
                <a:spcPts val="800"/>
              </a:spcBef>
              <a:spcAft>
                <a:spcPts val="0"/>
              </a:spcAft>
              <a:buSzPts val="3200"/>
              <a:buChar char="•"/>
            </a:pPr>
            <a:r>
              <a:rPr lang="en-US" u="sng" dirty="0">
                <a:solidFill>
                  <a:srgbClr val="7030A0"/>
                </a:solidFill>
              </a:rPr>
              <a:t>Babylonians</a:t>
            </a:r>
            <a:r>
              <a:rPr lang="en-US" dirty="0"/>
              <a:t>: </a:t>
            </a:r>
            <a:r>
              <a:rPr lang="en-US" i="1" dirty="0"/>
              <a:t>Dates of death of </a:t>
            </a:r>
            <a:r>
              <a:rPr lang="en-US" b="1" i="1" dirty="0"/>
              <a:t>Xerxes</a:t>
            </a:r>
            <a:r>
              <a:rPr lang="en-US" i="1" dirty="0"/>
              <a:t> (465 BC, Persia) and </a:t>
            </a:r>
            <a:r>
              <a:rPr lang="en-US" b="1" i="1" dirty="0"/>
              <a:t>Alexander the Great </a:t>
            </a:r>
            <a:r>
              <a:rPr lang="en-US" i="1" dirty="0"/>
              <a:t>(June 13, 323 BC)</a:t>
            </a:r>
            <a:endParaRPr i="1" dirty="0"/>
          </a:p>
        </p:txBody>
      </p:sp>
      <p:sp>
        <p:nvSpPr>
          <p:cNvPr id="105" name="Google Shape;105;p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FC01C71E-2608-A747-A835-7B91421EF6C3}"/>
              </a:ext>
            </a:extLst>
          </p:cNvPr>
          <p:cNvPicPr>
            <a:picLocks noChangeAspect="1"/>
          </p:cNvPicPr>
          <p:nvPr/>
        </p:nvPicPr>
        <p:blipFill>
          <a:blip r:embed="rId4"/>
          <a:stretch>
            <a:fillRect/>
          </a:stretch>
        </p:blipFill>
        <p:spPr>
          <a:xfrm>
            <a:off x="6864286" y="2199861"/>
            <a:ext cx="2279714" cy="1281706"/>
          </a:xfrm>
          <a:prstGeom prst="rect">
            <a:avLst/>
          </a:prstGeom>
        </p:spPr>
      </p:pic>
      <p:sp>
        <p:nvSpPr>
          <p:cNvPr id="4" name="TextBox 3">
            <a:extLst>
              <a:ext uri="{FF2B5EF4-FFF2-40B4-BE49-F238E27FC236}">
                <a16:creationId xmlns:a16="http://schemas.microsoft.com/office/drawing/2014/main" id="{4E5978E2-F722-EC4F-895F-D9376A18F7EC}"/>
              </a:ext>
            </a:extLst>
          </p:cNvPr>
          <p:cNvSpPr txBox="1"/>
          <p:nvPr/>
        </p:nvSpPr>
        <p:spPr>
          <a:xfrm>
            <a:off x="7606748" y="3481567"/>
            <a:ext cx="1338469" cy="1384995"/>
          </a:xfrm>
          <a:prstGeom prst="rect">
            <a:avLst/>
          </a:prstGeom>
          <a:solidFill>
            <a:srgbClr val="A7FFEC"/>
          </a:solidFill>
        </p:spPr>
        <p:txBody>
          <a:bodyPr wrap="square" rtlCol="0">
            <a:spAutoFit/>
          </a:bodyPr>
          <a:lstStyle/>
          <a:p>
            <a:r>
              <a:rPr lang="en-US" i="1" dirty="0"/>
              <a:t>Claudius Ptolemy, Alexandria, c. 100-170 AD </a:t>
            </a:r>
            <a:r>
              <a:rPr lang="en-US" i="1" dirty="0">
                <a:solidFill>
                  <a:srgbClr val="0070C0"/>
                </a:solidFill>
                <a:hlinkClick r:id="rId5">
                  <a:extLst>
                    <a:ext uri="{A12FA001-AC4F-418D-AE19-62706E023703}">
                      <ahyp:hlinkClr xmlns:ahyp="http://schemas.microsoft.com/office/drawing/2018/hyperlinkcolor" val="tx"/>
                    </a:ext>
                  </a:extLst>
                </a:hlinkClick>
              </a:rPr>
              <a:t>(Wikipedia Commons)</a:t>
            </a:r>
            <a:endParaRPr lang="en-US" i="1" dirty="0">
              <a:solidFill>
                <a:srgbClr val="0070C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0" y="436813"/>
            <a:ext cx="9296400" cy="861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22 Dec 968 – 1</a:t>
            </a:r>
            <a:r>
              <a:rPr lang="en-US" baseline="30000" dirty="0"/>
              <a:t>st</a:t>
            </a:r>
            <a:r>
              <a:rPr lang="en-US" dirty="0"/>
              <a:t> account of Corona</a:t>
            </a:r>
            <a:endParaRPr dirty="0"/>
          </a:p>
        </p:txBody>
      </p:sp>
      <p:sp>
        <p:nvSpPr>
          <p:cNvPr id="245" name="Google Shape;245;p20"/>
          <p:cNvSpPr txBox="1">
            <a:spLocks noGrp="1"/>
          </p:cNvSpPr>
          <p:nvPr>
            <p:ph type="body" idx="1"/>
          </p:nvPr>
        </p:nvSpPr>
        <p:spPr>
          <a:xfrm>
            <a:off x="0" y="1453242"/>
            <a:ext cx="6825343" cy="5404758"/>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Leo the Deacon </a:t>
            </a:r>
            <a:r>
              <a:rPr lang="en-US" dirty="0"/>
              <a:t>(Byzantine, born c. 950)</a:t>
            </a:r>
            <a:endParaRPr dirty="0"/>
          </a:p>
          <a:p>
            <a:pPr marL="341313" lvl="0" indent="-341313" algn="l" rtl="0">
              <a:lnSpc>
                <a:spcPct val="97000"/>
              </a:lnSpc>
              <a:spcBef>
                <a:spcPts val="800"/>
              </a:spcBef>
              <a:spcAft>
                <a:spcPts val="0"/>
              </a:spcAft>
              <a:buSzPts val="2400"/>
              <a:buChar char="•"/>
            </a:pPr>
            <a:r>
              <a:rPr lang="en-US" sz="2400" i="1" dirty="0"/>
              <a:t>"</a:t>
            </a:r>
            <a:r>
              <a:rPr lang="en-US" sz="2400" i="1" dirty="0">
                <a:solidFill>
                  <a:srgbClr val="C00000"/>
                </a:solidFill>
              </a:rPr>
              <a:t>At the winter solstice there was an eclipse of the Sun </a:t>
            </a:r>
            <a:r>
              <a:rPr lang="en-US" sz="2400" i="1" u="sng" dirty="0">
                <a:solidFill>
                  <a:srgbClr val="0070C0"/>
                </a:solidFill>
              </a:rPr>
              <a:t>such as has never happened before</a:t>
            </a:r>
            <a:r>
              <a:rPr lang="en-US" sz="2400" i="1" dirty="0">
                <a:solidFill>
                  <a:srgbClr val="C00000"/>
                </a:solidFill>
              </a:rPr>
              <a:t>... It occurred on the 22nd day of the month of December, at the 4th hour of the day, the air being calm. </a:t>
            </a:r>
            <a:r>
              <a:rPr lang="en-US" sz="2400" i="1" dirty="0"/>
              <a:t>Darkness fell upon the Earth and all the brighter stars revealed themselves. Everyone could see the disk of the Sun without brightness, deprived of light, and a </a:t>
            </a:r>
            <a:r>
              <a:rPr lang="en-US" sz="2400" i="1" u="sng" dirty="0"/>
              <a:t>certain dull and feeble glow, like a narrow headband, shining round the extreme parts of the edge of the disk</a:t>
            </a:r>
            <a:r>
              <a:rPr lang="en-US" sz="2400" i="1" dirty="0"/>
              <a:t>.”</a:t>
            </a:r>
            <a:endParaRPr i="1" dirty="0"/>
          </a:p>
        </p:txBody>
      </p:sp>
      <p:sp>
        <p:nvSpPr>
          <p:cNvPr id="246" name="Google Shape;246;p2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44A04DB-6FBB-6F40-B4F4-4F01518B0A9E}"/>
              </a:ext>
            </a:extLst>
          </p:cNvPr>
          <p:cNvPicPr>
            <a:picLocks noChangeAspect="1"/>
          </p:cNvPicPr>
          <p:nvPr/>
        </p:nvPicPr>
        <p:blipFill>
          <a:blip r:embed="rId3"/>
          <a:stretch>
            <a:fillRect/>
          </a:stretch>
        </p:blipFill>
        <p:spPr>
          <a:xfrm>
            <a:off x="6825342" y="1453242"/>
            <a:ext cx="2318657" cy="3495463"/>
          </a:xfrm>
          <a:prstGeom prst="rect">
            <a:avLst/>
          </a:prstGeom>
        </p:spPr>
      </p:pic>
      <p:sp>
        <p:nvSpPr>
          <p:cNvPr id="4" name="TextBox 3">
            <a:extLst>
              <a:ext uri="{FF2B5EF4-FFF2-40B4-BE49-F238E27FC236}">
                <a16:creationId xmlns:a16="http://schemas.microsoft.com/office/drawing/2014/main" id="{D7163906-64AA-A84F-8681-526E5F966D24}"/>
              </a:ext>
            </a:extLst>
          </p:cNvPr>
          <p:cNvSpPr txBox="1"/>
          <p:nvPr/>
        </p:nvSpPr>
        <p:spPr>
          <a:xfrm>
            <a:off x="6825342" y="5095625"/>
            <a:ext cx="2171700" cy="1169551"/>
          </a:xfrm>
          <a:prstGeom prst="rect">
            <a:avLst/>
          </a:prstGeom>
          <a:solidFill>
            <a:schemeClr val="bg1">
              <a:lumMod val="95000"/>
            </a:schemeClr>
          </a:solidFill>
        </p:spPr>
        <p:txBody>
          <a:bodyPr wrap="square" rtlCol="0">
            <a:spAutoFit/>
          </a:bodyPr>
          <a:lstStyle/>
          <a:p>
            <a:r>
              <a:rPr lang="en-US" dirty="0"/>
              <a:t>The </a:t>
            </a:r>
            <a:r>
              <a:rPr lang="en-US" i="1" dirty="0"/>
              <a:t>History</a:t>
            </a:r>
            <a:r>
              <a:rPr lang="en-US" dirty="0"/>
              <a:t> of Leo the Deacon, 2005, Dumbarton Oaks, Intro. By A-M. Talbot &amp; D.F. Sullivan - source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457200" y="128588"/>
            <a:ext cx="82280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 Aug 1133 – King Henry I</a:t>
            </a:r>
            <a:endParaRPr dirty="0"/>
          </a:p>
        </p:txBody>
      </p:sp>
      <p:sp>
        <p:nvSpPr>
          <p:cNvPr id="252" name="Google Shape;252;p21"/>
          <p:cNvSpPr txBox="1">
            <a:spLocks noGrp="1"/>
          </p:cNvSpPr>
          <p:nvPr>
            <p:ph type="body" idx="1"/>
          </p:nvPr>
        </p:nvSpPr>
        <p:spPr>
          <a:xfrm>
            <a:off x="304801" y="1371600"/>
            <a:ext cx="67818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Henry I of England </a:t>
            </a:r>
            <a:r>
              <a:rPr lang="en-US" sz="2400" dirty="0"/>
              <a:t>sailed to Normandy during an eclipse – predicted to die within the year</a:t>
            </a:r>
            <a:endParaRPr dirty="0"/>
          </a:p>
          <a:p>
            <a:pPr marL="741363" lvl="1" indent="-284163" algn="l" rtl="0">
              <a:lnSpc>
                <a:spcPct val="97000"/>
              </a:lnSpc>
              <a:spcBef>
                <a:spcPts val="700"/>
              </a:spcBef>
              <a:spcAft>
                <a:spcPts val="0"/>
              </a:spcAft>
              <a:buSzPts val="2000"/>
              <a:buChar char="–"/>
            </a:pPr>
            <a:r>
              <a:rPr lang="en-US" sz="2000" dirty="0"/>
              <a:t>Year is unclear in records, could be another eclipse in 1135</a:t>
            </a:r>
            <a:endParaRPr dirty="0"/>
          </a:p>
          <a:p>
            <a:pPr marL="741363" lvl="1" indent="-284163" algn="l" rtl="0">
              <a:lnSpc>
                <a:spcPct val="97000"/>
              </a:lnSpc>
              <a:spcBef>
                <a:spcPts val="700"/>
              </a:spcBef>
              <a:spcAft>
                <a:spcPts val="0"/>
              </a:spcAft>
              <a:buSzPts val="2000"/>
              <a:buChar char="–"/>
            </a:pPr>
            <a:r>
              <a:rPr lang="en-US" sz="2000" dirty="0"/>
              <a:t>“hideous darkness agitated the hearts of men” – William of </a:t>
            </a:r>
            <a:r>
              <a:rPr lang="en-US" sz="2000" dirty="0" err="1"/>
              <a:t>Malmesbury</a:t>
            </a:r>
            <a:endParaRPr sz="2000" dirty="0"/>
          </a:p>
          <a:p>
            <a:pPr marL="341313" lvl="0" indent="-341313" algn="l" rtl="0">
              <a:lnSpc>
                <a:spcPct val="97000"/>
              </a:lnSpc>
              <a:spcBef>
                <a:spcPts val="800"/>
              </a:spcBef>
              <a:spcAft>
                <a:spcPts val="0"/>
              </a:spcAft>
              <a:buSzPts val="2400"/>
              <a:buChar char="•"/>
            </a:pPr>
            <a:r>
              <a:rPr lang="en-US" sz="2400" dirty="0">
                <a:solidFill>
                  <a:srgbClr val="C00000"/>
                </a:solidFill>
              </a:rPr>
              <a:t>“… the king died on the following day after St Andrew's Mass-day, Dec 2 [1135] in Normandy” (Anglo-Saxon Chronicle)</a:t>
            </a:r>
            <a:endParaRPr dirty="0">
              <a:solidFill>
                <a:srgbClr val="C00000"/>
              </a:solidFill>
            </a:endParaRPr>
          </a:p>
          <a:p>
            <a:pPr marL="341313" lvl="0" indent="-341313" algn="l" rtl="0">
              <a:lnSpc>
                <a:spcPct val="97000"/>
              </a:lnSpc>
              <a:spcBef>
                <a:spcPts val="800"/>
              </a:spcBef>
              <a:spcAft>
                <a:spcPts val="0"/>
              </a:spcAft>
              <a:buSzPts val="2400"/>
              <a:buChar char="•"/>
            </a:pPr>
            <a:r>
              <a:rPr lang="en-US" sz="2400" i="1" dirty="0">
                <a:solidFill>
                  <a:srgbClr val="7030A0"/>
                </a:solidFill>
              </a:rPr>
              <a:t>In Germany, eclipse there was regarded to predict the </a:t>
            </a:r>
            <a:r>
              <a:rPr lang="en-US" sz="2400" i="1" u="sng" dirty="0">
                <a:solidFill>
                  <a:srgbClr val="7030A0"/>
                </a:solidFill>
              </a:rPr>
              <a:t>sacking of the city of Augsburg</a:t>
            </a:r>
            <a:r>
              <a:rPr lang="en-US" sz="2400" i="1" dirty="0">
                <a:solidFill>
                  <a:srgbClr val="7030A0"/>
                </a:solidFill>
              </a:rPr>
              <a:t> and the </a:t>
            </a:r>
            <a:r>
              <a:rPr lang="en-US" sz="2400" i="1" u="sng" dirty="0">
                <a:solidFill>
                  <a:srgbClr val="7030A0"/>
                </a:solidFill>
              </a:rPr>
              <a:t>massacre of its inhabitants</a:t>
            </a:r>
            <a:r>
              <a:rPr lang="en-US" sz="2400" i="1" dirty="0">
                <a:solidFill>
                  <a:srgbClr val="7030A0"/>
                </a:solidFill>
              </a:rPr>
              <a:t> by Duke Frederick.</a:t>
            </a:r>
            <a:endParaRPr i="1" dirty="0">
              <a:solidFill>
                <a:srgbClr val="7030A0"/>
              </a:solidFill>
            </a:endParaRPr>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53" name="Google Shape;253;p21"/>
          <p:cNvPicPr preferRelativeResize="0"/>
          <p:nvPr/>
        </p:nvPicPr>
        <p:blipFill rotWithShape="1">
          <a:blip r:embed="rId3">
            <a:alphaModFix/>
          </a:blip>
          <a:srcRect/>
          <a:stretch/>
        </p:blipFill>
        <p:spPr>
          <a:xfrm>
            <a:off x="7086600" y="1524000"/>
            <a:ext cx="2084293" cy="2100835"/>
          </a:xfrm>
          <a:prstGeom prst="rect">
            <a:avLst/>
          </a:prstGeom>
          <a:noFill/>
          <a:ln>
            <a:noFill/>
          </a:ln>
        </p:spPr>
      </p:pic>
      <p:sp>
        <p:nvSpPr>
          <p:cNvPr id="254" name="Google Shape;254;p21"/>
          <p:cNvSpPr txBox="1"/>
          <p:nvPr/>
        </p:nvSpPr>
        <p:spPr>
          <a:xfrm>
            <a:off x="7239000" y="3810000"/>
            <a:ext cx="1905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Henry I royal seal (Wikimedia)</a:t>
            </a:r>
            <a:endParaRPr/>
          </a:p>
        </p:txBody>
      </p:sp>
      <p:sp>
        <p:nvSpPr>
          <p:cNvPr id="255" name="Google Shape;255;p2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0" y="128600"/>
            <a:ext cx="90771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sz="4200" dirty="0"/>
              <a:t>22 May 1453 – Fall of Constantinople</a:t>
            </a:r>
            <a:endParaRPr sz="4200" dirty="0"/>
          </a:p>
        </p:txBody>
      </p:sp>
      <p:sp>
        <p:nvSpPr>
          <p:cNvPr id="261" name="Google Shape;261;p22"/>
          <p:cNvSpPr txBox="1">
            <a:spLocks noGrp="1"/>
          </p:cNvSpPr>
          <p:nvPr>
            <p:ph type="body" idx="1"/>
          </p:nvPr>
        </p:nvSpPr>
        <p:spPr>
          <a:xfrm>
            <a:off x="304801" y="1371600"/>
            <a:ext cx="5181599" cy="40386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Lunar eclipse</a:t>
            </a:r>
            <a:r>
              <a:rPr lang="en-US" dirty="0"/>
              <a:t> during siege by Ottomans, 5 Apr – 29 May</a:t>
            </a:r>
            <a:endParaRPr dirty="0"/>
          </a:p>
          <a:p>
            <a:pPr marL="798513" lvl="1" indent="-341313">
              <a:spcBef>
                <a:spcPts val="800"/>
              </a:spcBef>
              <a:buSzPts val="3200"/>
              <a:buChar char="•"/>
            </a:pPr>
            <a:r>
              <a:rPr lang="en-US" i="1" dirty="0">
                <a:solidFill>
                  <a:srgbClr val="0070C0"/>
                </a:solidFill>
              </a:rPr>
              <a:t>fulfilled a prophecy in the mind of the superstitious </a:t>
            </a:r>
            <a:r>
              <a:rPr lang="en-US" i="1" dirty="0"/>
              <a:t>when the city fell to the Ottoman Turks seven days later.   </a:t>
            </a:r>
            <a:r>
              <a:rPr lang="en-US" dirty="0"/>
              <a:t>                 </a:t>
            </a:r>
            <a:endParaRPr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262" name="Google Shape;262;p22"/>
          <p:cNvPicPr preferRelativeResize="0"/>
          <p:nvPr/>
        </p:nvPicPr>
        <p:blipFill rotWithShape="1">
          <a:blip r:embed="rId3">
            <a:alphaModFix/>
          </a:blip>
          <a:srcRect/>
          <a:stretch/>
        </p:blipFill>
        <p:spPr>
          <a:xfrm>
            <a:off x="6096000" y="1600200"/>
            <a:ext cx="2825306" cy="3699254"/>
          </a:xfrm>
          <a:prstGeom prst="rect">
            <a:avLst/>
          </a:prstGeom>
          <a:noFill/>
          <a:ln>
            <a:noFill/>
          </a:ln>
        </p:spPr>
      </p:pic>
      <p:sp>
        <p:nvSpPr>
          <p:cNvPr id="263" name="Google Shape;263;p22"/>
          <p:cNvSpPr txBox="1"/>
          <p:nvPr/>
        </p:nvSpPr>
        <p:spPr>
          <a:xfrm>
            <a:off x="5943600" y="5410200"/>
            <a:ext cx="3048000" cy="92333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 of Constantinople, Jean-Joseph Benjamin-Constant, 1876</a:t>
            </a:r>
            <a:endParaRPr/>
          </a:p>
        </p:txBody>
      </p:sp>
      <p:sp>
        <p:nvSpPr>
          <p:cNvPr id="264" name="Google Shape;264;p22"/>
          <p:cNvSpPr txBox="1"/>
          <p:nvPr/>
        </p:nvSpPr>
        <p:spPr>
          <a:xfrm>
            <a:off x="533400" y="5562600"/>
            <a:ext cx="2743200" cy="70788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FYI: 1’ </a:t>
            </a:r>
            <a:r>
              <a:rPr lang="en-US" sz="2000" b="1" u="sng" dirty="0">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000" b="1" dirty="0">
                <a:solidFill>
                  <a:srgbClr val="0070C0"/>
                </a:solidFill>
                <a:latin typeface="Arial"/>
                <a:ea typeface="Arial"/>
                <a:cs typeface="Arial"/>
                <a:sym typeface="Arial"/>
              </a:rPr>
              <a:t> by William </a:t>
            </a:r>
            <a:r>
              <a:rPr lang="en-US" sz="2000" b="1" dirty="0" err="1">
                <a:solidFill>
                  <a:srgbClr val="0070C0"/>
                </a:solidFill>
                <a:latin typeface="Arial"/>
                <a:ea typeface="Arial"/>
                <a:cs typeface="Arial"/>
                <a:sym typeface="Arial"/>
              </a:rPr>
              <a:t>Stickevers</a:t>
            </a:r>
            <a:endParaRPr sz="2000" b="1" dirty="0">
              <a:solidFill>
                <a:srgbClr val="0070C0"/>
              </a:solidFill>
              <a:latin typeface="Arial"/>
              <a:ea typeface="Arial"/>
              <a:cs typeface="Arial"/>
              <a:sym typeface="Arial"/>
            </a:endParaRPr>
          </a:p>
        </p:txBody>
      </p:sp>
      <p:sp>
        <p:nvSpPr>
          <p:cNvPr id="265" name="Google Shape;265;p22"/>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Mar 1485 – Richard III died</a:t>
            </a:r>
            <a:endParaRPr dirty="0"/>
          </a:p>
        </p:txBody>
      </p:sp>
      <p:sp>
        <p:nvSpPr>
          <p:cNvPr id="271" name="Google Shape;271;p23"/>
          <p:cNvSpPr txBox="1">
            <a:spLocks noGrp="1"/>
          </p:cNvSpPr>
          <p:nvPr>
            <p:ph type="body" idx="1"/>
          </p:nvPr>
        </p:nvSpPr>
        <p:spPr>
          <a:xfrm>
            <a:off x="304801" y="1371600"/>
            <a:ext cx="7239000" cy="5486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Solar eclipse</a:t>
            </a:r>
            <a:endParaRPr u="sng" dirty="0"/>
          </a:p>
          <a:p>
            <a:pPr marL="341313" lvl="0" indent="-341313" algn="l" rtl="0">
              <a:lnSpc>
                <a:spcPct val="97000"/>
              </a:lnSpc>
              <a:spcBef>
                <a:spcPts val="800"/>
              </a:spcBef>
              <a:spcAft>
                <a:spcPts val="0"/>
              </a:spcAft>
              <a:buSzPts val="2400"/>
              <a:buChar char="•"/>
            </a:pPr>
            <a:r>
              <a:rPr lang="en-US" sz="2400" dirty="0">
                <a:solidFill>
                  <a:srgbClr val="C00000"/>
                </a:solidFill>
              </a:rPr>
              <a:t>Death of </a:t>
            </a:r>
            <a:r>
              <a:rPr lang="en-US" sz="2400" b="1" dirty="0">
                <a:solidFill>
                  <a:srgbClr val="C00000"/>
                </a:solidFill>
              </a:rPr>
              <a:t>Queen Anne Neville </a:t>
            </a:r>
            <a:r>
              <a:rPr lang="en-US" sz="2400" dirty="0">
                <a:solidFill>
                  <a:srgbClr val="C00000"/>
                </a:solidFill>
              </a:rPr>
              <a:t>– bad omen</a:t>
            </a:r>
            <a:endParaRPr dirty="0">
              <a:solidFill>
                <a:srgbClr val="C00000"/>
              </a:solidFill>
            </a:endParaRPr>
          </a:p>
          <a:p>
            <a:pPr marL="741363" lvl="1" indent="-284163" algn="l" rtl="0">
              <a:lnSpc>
                <a:spcPct val="97000"/>
              </a:lnSpc>
              <a:spcBef>
                <a:spcPts val="700"/>
              </a:spcBef>
              <a:spcAft>
                <a:spcPts val="0"/>
              </a:spcAft>
              <a:buSzPts val="2000"/>
              <a:buChar char="–"/>
            </a:pPr>
            <a:r>
              <a:rPr lang="en-US" sz="2000" dirty="0">
                <a:solidFill>
                  <a:srgbClr val="C00000"/>
                </a:solidFill>
              </a:rPr>
              <a:t>But maybe attributed to bad omen after the fact</a:t>
            </a:r>
            <a:endParaRPr dirty="0">
              <a:solidFill>
                <a:srgbClr val="C00000"/>
              </a:solidFill>
            </a:endParaRPr>
          </a:p>
          <a:p>
            <a:pPr marL="341313" lvl="0" indent="-341313" algn="l" rtl="0">
              <a:lnSpc>
                <a:spcPct val="97000"/>
              </a:lnSpc>
              <a:spcBef>
                <a:spcPts val="800"/>
              </a:spcBef>
              <a:spcAft>
                <a:spcPts val="0"/>
              </a:spcAft>
              <a:buSzPts val="2400"/>
              <a:buChar char="•"/>
            </a:pPr>
            <a:r>
              <a:rPr lang="en-US" sz="2400" dirty="0"/>
              <a:t>Husband </a:t>
            </a:r>
            <a:r>
              <a:rPr lang="en-US" sz="2400" b="1" dirty="0"/>
              <a:t>King Richard III </a:t>
            </a:r>
            <a:r>
              <a:rPr lang="en-US" sz="2400" dirty="0"/>
              <a:t>died at Battle of Bosworth by end of year</a:t>
            </a:r>
            <a:endParaRPr dirty="0"/>
          </a:p>
          <a:p>
            <a:pPr marL="741363" lvl="1" indent="-284163" algn="l" rtl="0">
              <a:lnSpc>
                <a:spcPct val="97000"/>
              </a:lnSpc>
              <a:spcBef>
                <a:spcPts val="700"/>
              </a:spcBef>
              <a:spcAft>
                <a:spcPts val="0"/>
              </a:spcAft>
              <a:buSzPts val="2000"/>
              <a:buChar char="–"/>
            </a:pPr>
            <a:r>
              <a:rPr lang="en-US" sz="2000" dirty="0"/>
              <a:t>Lunar eclipse occurred after he died, may have had much dust in atmosphere to make it red</a:t>
            </a:r>
            <a:endParaRPr dirty="0"/>
          </a:p>
          <a:p>
            <a:pPr marL="341313" lvl="0" indent="-341313" algn="l" rtl="0">
              <a:lnSpc>
                <a:spcPct val="97000"/>
              </a:lnSpc>
              <a:spcBef>
                <a:spcPts val="800"/>
              </a:spcBef>
              <a:spcAft>
                <a:spcPts val="0"/>
              </a:spcAft>
              <a:buSzPts val="2400"/>
              <a:buChar char="•"/>
            </a:pPr>
            <a:r>
              <a:rPr lang="en-US" sz="2400" i="1" u="sng" dirty="0"/>
              <a:t>From Germany</a:t>
            </a:r>
            <a:r>
              <a:rPr lang="en-US" sz="2400" i="1" dirty="0"/>
              <a:t>: </a:t>
            </a:r>
            <a:r>
              <a:rPr lang="en-US" sz="2400" i="1" dirty="0">
                <a:solidFill>
                  <a:srgbClr val="0070C0"/>
                </a:solidFill>
              </a:rPr>
              <a:t>“During meal-time, the Sun was totally eclipsed. This produced such horrid darkness on our horizon for the space of half an hour that stars appeared in the sky.  </a:t>
            </a:r>
            <a:r>
              <a:rPr lang="en-US" sz="2400" i="1" u="sng" dirty="0">
                <a:solidFill>
                  <a:srgbClr val="0070C0"/>
                </a:solidFill>
              </a:rPr>
              <a:t>Crazed birds fell from the sky and bleating flocks and fearful herds of oxen unexpectedly began to return from their pastures to their stables</a:t>
            </a:r>
            <a:r>
              <a:rPr lang="en-US" sz="2400" i="1" dirty="0">
                <a:solidFill>
                  <a:srgbClr val="0070C0"/>
                </a:solidFill>
              </a:rPr>
              <a:t>."    </a:t>
            </a:r>
            <a:endParaRPr i="1" dirty="0">
              <a:solidFill>
                <a:srgbClr val="0070C0"/>
              </a:solidFill>
            </a:endParaRPr>
          </a:p>
          <a:p>
            <a:pPr marL="341313" lvl="0" indent="-163513" algn="l" rtl="0">
              <a:lnSpc>
                <a:spcPct val="97000"/>
              </a:lnSpc>
              <a:spcBef>
                <a:spcPts val="800"/>
              </a:spcBef>
              <a:spcAft>
                <a:spcPts val="0"/>
              </a:spcAft>
              <a:buSzPts val="2800"/>
              <a:buNone/>
            </a:pPr>
            <a:endParaRPr sz="2800" dirty="0">
              <a:solidFill>
                <a:srgbClr val="0070C0"/>
              </a:solidFill>
            </a:endParaRPr>
          </a:p>
          <a:p>
            <a:pPr marL="341313" lvl="0" indent="-138113" algn="l" rtl="0">
              <a:lnSpc>
                <a:spcPct val="97000"/>
              </a:lnSpc>
              <a:spcBef>
                <a:spcPts val="800"/>
              </a:spcBef>
              <a:spcAft>
                <a:spcPts val="0"/>
              </a:spcAft>
              <a:buSzPts val="3200"/>
              <a:buNone/>
            </a:pPr>
            <a:endParaRPr dirty="0"/>
          </a:p>
        </p:txBody>
      </p:sp>
      <p:pic>
        <p:nvPicPr>
          <p:cNvPr id="272" name="Google Shape;272;p23"/>
          <p:cNvPicPr preferRelativeResize="0"/>
          <p:nvPr/>
        </p:nvPicPr>
        <p:blipFill rotWithShape="1">
          <a:blip r:embed="rId3">
            <a:alphaModFix/>
          </a:blip>
          <a:srcRect/>
          <a:stretch/>
        </p:blipFill>
        <p:spPr>
          <a:xfrm>
            <a:off x="7224298" y="1395412"/>
            <a:ext cx="1780419" cy="2438400"/>
          </a:xfrm>
          <a:prstGeom prst="rect">
            <a:avLst/>
          </a:prstGeom>
          <a:noFill/>
          <a:ln>
            <a:noFill/>
          </a:ln>
        </p:spPr>
      </p:pic>
      <p:sp>
        <p:nvSpPr>
          <p:cNvPr id="273" name="Google Shape;273;p23"/>
          <p:cNvSpPr txBox="1"/>
          <p:nvPr/>
        </p:nvSpPr>
        <p:spPr>
          <a:xfrm>
            <a:off x="7363582" y="3857624"/>
            <a:ext cx="164113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70C0"/>
                </a:solidFill>
                <a:latin typeface="Arial"/>
                <a:ea typeface="Arial"/>
                <a:cs typeface="Arial"/>
                <a:sym typeface="Arial"/>
              </a:rPr>
              <a:t>Richard III, public domain</a:t>
            </a:r>
            <a:endParaRPr/>
          </a:p>
        </p:txBody>
      </p:sp>
      <p:sp>
        <p:nvSpPr>
          <p:cNvPr id="274" name="Google Shape;274;p2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15100" y="0"/>
            <a:ext cx="7885471"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 Mar 1504 – Columbus</a:t>
            </a:r>
            <a:endParaRPr dirty="0"/>
          </a:p>
        </p:txBody>
      </p:sp>
      <p:sp>
        <p:nvSpPr>
          <p:cNvPr id="280" name="Google Shape;280;p24"/>
          <p:cNvSpPr txBox="1">
            <a:spLocks noGrp="1"/>
          </p:cNvSpPr>
          <p:nvPr>
            <p:ph type="body" idx="1"/>
          </p:nvPr>
        </p:nvSpPr>
        <p:spPr>
          <a:xfrm>
            <a:off x="0" y="1143000"/>
            <a:ext cx="8685213" cy="5715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Lunar eclipse</a:t>
            </a:r>
            <a:r>
              <a:rPr lang="en-US" sz="2800" dirty="0"/>
              <a:t>, during 4</a:t>
            </a:r>
            <a:r>
              <a:rPr lang="en-US" sz="2800" baseline="30000" dirty="0"/>
              <a:t>th</a:t>
            </a:r>
            <a:r>
              <a:rPr lang="en-US" sz="2800" dirty="0"/>
              <a:t> voyage, Jamaica</a:t>
            </a:r>
            <a:endParaRPr dirty="0"/>
          </a:p>
          <a:p>
            <a:pPr marL="341313" lvl="0" indent="-341313" algn="l" rtl="0">
              <a:lnSpc>
                <a:spcPct val="97000"/>
              </a:lnSpc>
              <a:spcBef>
                <a:spcPts val="800"/>
              </a:spcBef>
              <a:spcAft>
                <a:spcPts val="0"/>
              </a:spcAft>
              <a:buSzPts val="2800"/>
              <a:buChar char="•"/>
            </a:pPr>
            <a:r>
              <a:rPr lang="en-US" sz="2800" dirty="0">
                <a:solidFill>
                  <a:srgbClr val="0070C0"/>
                </a:solidFill>
              </a:rPr>
              <a:t>Columbus induced inhabitants of Jamaica to continue provisioning him and his hungry men</a:t>
            </a:r>
          </a:p>
          <a:p>
            <a:pPr marL="798513" lvl="1" indent="-341313">
              <a:spcBef>
                <a:spcPts val="800"/>
              </a:spcBef>
              <a:buSzPts val="2800"/>
              <a:buChar char="•"/>
            </a:pPr>
            <a:r>
              <a:rPr lang="en-US" sz="2400" dirty="0">
                <a:solidFill>
                  <a:srgbClr val="0070C0"/>
                </a:solidFill>
              </a:rPr>
              <a:t> successfully intimidated them by correctly predicting a total lunar eclipse</a:t>
            </a:r>
            <a:endParaRPr dirty="0">
              <a:solidFill>
                <a:srgbClr val="0070C0"/>
              </a:solidFill>
            </a:endParaRPr>
          </a:p>
          <a:p>
            <a:pPr marL="341313" lvl="0" indent="-341313" algn="l" rtl="0">
              <a:lnSpc>
                <a:spcPct val="97000"/>
              </a:lnSpc>
              <a:spcBef>
                <a:spcPts val="800"/>
              </a:spcBef>
              <a:spcAft>
                <a:spcPts val="0"/>
              </a:spcAft>
              <a:buSzPts val="2800"/>
              <a:buChar char="•"/>
            </a:pPr>
            <a:r>
              <a:rPr lang="en-US" sz="2800" dirty="0"/>
              <a:t>Used almanac by </a:t>
            </a:r>
            <a:r>
              <a:rPr lang="en-US" sz="2800" i="1" dirty="0"/>
              <a:t>Regiomontanus</a:t>
            </a:r>
            <a:r>
              <a:rPr lang="en-US" sz="2800" dirty="0"/>
              <a:t> </a:t>
            </a:r>
          </a:p>
          <a:p>
            <a:pPr marL="798513" lvl="1" indent="-341313">
              <a:spcBef>
                <a:spcPts val="800"/>
              </a:spcBef>
              <a:buSzPts val="2800"/>
              <a:buChar char="•"/>
            </a:pPr>
            <a:r>
              <a:rPr lang="en-US" sz="2400" i="1" dirty="0"/>
              <a:t>astronomical tables covering 1475-1506</a:t>
            </a:r>
            <a:endParaRPr i="1" dirty="0"/>
          </a:p>
          <a:p>
            <a:pPr marL="341313" lvl="0" indent="-341313" algn="l" rtl="0">
              <a:lnSpc>
                <a:spcPct val="97000"/>
              </a:lnSpc>
              <a:spcBef>
                <a:spcPts val="800"/>
              </a:spcBef>
              <a:spcAft>
                <a:spcPts val="0"/>
              </a:spcAft>
              <a:buSzPts val="2400"/>
              <a:buChar char="•"/>
            </a:pPr>
            <a:r>
              <a:rPr lang="en-US" sz="2400" dirty="0"/>
              <a:t>Son Ferdinand wrote, </a:t>
            </a:r>
            <a:r>
              <a:rPr lang="en-US" sz="2000" i="1" dirty="0">
                <a:solidFill>
                  <a:srgbClr val="C00000"/>
                </a:solidFill>
              </a:rPr>
              <a:t>“</a:t>
            </a:r>
            <a:r>
              <a:rPr lang="en-US" sz="2400" i="1" dirty="0">
                <a:solidFill>
                  <a:srgbClr val="C00000"/>
                </a:solidFill>
              </a:rPr>
              <a:t>with great howling and lamentation came running from every direction to the ships laden with provisions, praying to the Admiral to intercede with his god on their behalf...”</a:t>
            </a:r>
            <a:endParaRPr i="1" dirty="0">
              <a:solidFill>
                <a:srgbClr val="C00000"/>
              </a:solidFill>
            </a:endParaRPr>
          </a:p>
          <a:p>
            <a:pPr marL="341313" lvl="0" indent="-341313">
              <a:buSzPts val="2400"/>
            </a:pPr>
            <a:r>
              <a:rPr lang="en-US" sz="2400" b="1" dirty="0">
                <a:solidFill>
                  <a:srgbClr val="7030A0"/>
                </a:solidFill>
              </a:rPr>
              <a:t>Columbus </a:t>
            </a:r>
            <a:r>
              <a:rPr lang="en-US" sz="2400" b="1" u="sng" dirty="0">
                <a:solidFill>
                  <a:srgbClr val="7030A0"/>
                </a:solidFill>
              </a:rPr>
              <a:t>got lucky</a:t>
            </a:r>
            <a:r>
              <a:rPr lang="en-US" sz="2400" b="1" dirty="0">
                <a:solidFill>
                  <a:srgbClr val="7030A0"/>
                </a:solidFill>
              </a:rPr>
              <a:t> – underestimated size of Atlantic!</a:t>
            </a: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281" name="Google Shape;281;p24"/>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94E0627-318C-4744-A92B-F461D9EC2716}"/>
              </a:ext>
            </a:extLst>
          </p:cNvPr>
          <p:cNvPicPr>
            <a:picLocks noChangeAspect="1"/>
          </p:cNvPicPr>
          <p:nvPr/>
        </p:nvPicPr>
        <p:blipFill>
          <a:blip r:embed="rId3"/>
          <a:stretch>
            <a:fillRect/>
          </a:stretch>
        </p:blipFill>
        <p:spPr>
          <a:xfrm>
            <a:off x="7674429" y="0"/>
            <a:ext cx="1389742" cy="1722393"/>
          </a:xfrm>
          <a:prstGeom prst="rect">
            <a:avLst/>
          </a:prstGeom>
        </p:spPr>
      </p:pic>
      <p:sp>
        <p:nvSpPr>
          <p:cNvPr id="4" name="TextBox 3">
            <a:extLst>
              <a:ext uri="{FF2B5EF4-FFF2-40B4-BE49-F238E27FC236}">
                <a16:creationId xmlns:a16="http://schemas.microsoft.com/office/drawing/2014/main" id="{7C131DA4-81D7-BA43-A705-D55227B4D3E0}"/>
              </a:ext>
            </a:extLst>
          </p:cNvPr>
          <p:cNvSpPr txBox="1"/>
          <p:nvPr/>
        </p:nvSpPr>
        <p:spPr>
          <a:xfrm>
            <a:off x="7870371" y="1722393"/>
            <a:ext cx="1193800" cy="954107"/>
          </a:xfrm>
          <a:prstGeom prst="rect">
            <a:avLst/>
          </a:prstGeom>
          <a:solidFill>
            <a:schemeClr val="bg1">
              <a:lumMod val="95000"/>
            </a:schemeClr>
          </a:solidFill>
        </p:spPr>
        <p:txBody>
          <a:bodyPr wrap="square" rtlCol="0">
            <a:spAutoFit/>
          </a:bodyPr>
          <a:lstStyle/>
          <a:p>
            <a:r>
              <a:rPr lang="en-US" sz="1200" dirty="0"/>
              <a:t>Columbus, </a:t>
            </a:r>
            <a:r>
              <a:rPr lang="en-US" sz="1100" dirty="0"/>
              <a:t>1451-1506, copy from engraving of A. </a:t>
            </a:r>
            <a:r>
              <a:rPr lang="en-US" sz="1100" dirty="0" err="1"/>
              <a:t>Caprioli</a:t>
            </a:r>
            <a:r>
              <a:rPr lang="en-US" sz="1100" dirty="0"/>
              <a:t> - </a:t>
            </a:r>
            <a:r>
              <a:rPr lang="en-US" sz="1100" dirty="0">
                <a:solidFill>
                  <a:srgbClr val="0070C0"/>
                </a:solidFill>
                <a:hlinkClick r:id="rId4">
                  <a:extLst>
                    <a:ext uri="{A12FA001-AC4F-418D-AE19-62706E023703}">
                      <ahyp:hlinkClr xmlns:ahyp="http://schemas.microsoft.com/office/drawing/2018/hyperlinkcolor" val="tx"/>
                    </a:ext>
                  </a:extLst>
                </a:hlinkClick>
              </a:rPr>
              <a:t>LINK</a:t>
            </a:r>
            <a:endParaRPr lang="en-US" sz="1200" dirty="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0" y="68717"/>
            <a:ext cx="7415609"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1584 – Size of Atlantic	</a:t>
            </a:r>
            <a:endParaRPr dirty="0"/>
          </a:p>
        </p:txBody>
      </p:sp>
      <p:sp>
        <p:nvSpPr>
          <p:cNvPr id="287" name="Google Shape;287;p25"/>
          <p:cNvSpPr txBox="1">
            <a:spLocks noGrp="1"/>
          </p:cNvSpPr>
          <p:nvPr>
            <p:ph type="body" idx="1"/>
          </p:nvPr>
        </p:nvSpPr>
        <p:spPr>
          <a:xfrm>
            <a:off x="457201" y="1600200"/>
            <a:ext cx="6449786" cy="51435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Lunar eclipse </a:t>
            </a:r>
            <a:endParaRPr u="sng" dirty="0"/>
          </a:p>
          <a:p>
            <a:pPr marL="341313" lvl="0" indent="-341313" algn="l" rtl="0">
              <a:lnSpc>
                <a:spcPct val="97000"/>
              </a:lnSpc>
              <a:spcBef>
                <a:spcPts val="800"/>
              </a:spcBef>
              <a:spcAft>
                <a:spcPts val="0"/>
              </a:spcAft>
              <a:buSzPts val="3200"/>
              <a:buChar char="•"/>
            </a:pPr>
            <a:r>
              <a:rPr lang="en-US" b="1" dirty="0">
                <a:solidFill>
                  <a:srgbClr val="0070C0"/>
                </a:solidFill>
              </a:rPr>
              <a:t>Observed by Sir Walter Raleigh from Roanoke Island, Virginia</a:t>
            </a:r>
            <a:endParaRPr dirty="0">
              <a:solidFill>
                <a:srgbClr val="0070C0"/>
              </a:solidFill>
            </a:endParaRPr>
          </a:p>
          <a:p>
            <a:pPr marL="341313" lvl="0" indent="-341313" algn="l" rtl="0">
              <a:lnSpc>
                <a:spcPct val="97000"/>
              </a:lnSpc>
              <a:spcBef>
                <a:spcPts val="800"/>
              </a:spcBef>
              <a:spcAft>
                <a:spcPts val="0"/>
              </a:spcAft>
              <a:buSzPts val="3200"/>
              <a:buChar char="•"/>
            </a:pPr>
            <a:r>
              <a:rPr lang="en-US" b="1" dirty="0"/>
              <a:t>Time beginning, end of eclipse </a:t>
            </a:r>
            <a:endParaRPr dirty="0"/>
          </a:p>
          <a:p>
            <a:pPr marL="741363" lvl="1" indent="-284163" algn="l" rtl="0">
              <a:lnSpc>
                <a:spcPct val="97000"/>
              </a:lnSpc>
              <a:spcBef>
                <a:spcPts val="700"/>
              </a:spcBef>
              <a:spcAft>
                <a:spcPts val="0"/>
              </a:spcAft>
              <a:buSzPts val="2800"/>
              <a:buChar char="–"/>
            </a:pPr>
            <a:r>
              <a:rPr lang="en-US" b="1" i="1" dirty="0"/>
              <a:t>allowed </a:t>
            </a:r>
            <a:r>
              <a:rPr lang="en-US" b="1" i="1" dirty="0">
                <a:solidFill>
                  <a:srgbClr val="C00000"/>
                </a:solidFill>
              </a:rPr>
              <a:t>calculation of longitude difference with England</a:t>
            </a:r>
            <a:endParaRPr i="1" dirty="0">
              <a:solidFill>
                <a:srgbClr val="C00000"/>
              </a:solidFill>
            </a:endParaRPr>
          </a:p>
          <a:p>
            <a:pPr marL="741363" lvl="1" indent="-284163" algn="l" rtl="0">
              <a:lnSpc>
                <a:spcPct val="97000"/>
              </a:lnSpc>
              <a:spcBef>
                <a:spcPts val="700"/>
              </a:spcBef>
              <a:spcAft>
                <a:spcPts val="0"/>
              </a:spcAft>
              <a:buSzPts val="2800"/>
              <a:buChar char="–"/>
            </a:pPr>
            <a:r>
              <a:rPr lang="en-US" b="1" i="1" dirty="0"/>
              <a:t>(one of) </a:t>
            </a:r>
            <a:r>
              <a:rPr lang="en-US" b="1" i="1" dirty="0">
                <a:solidFill>
                  <a:srgbClr val="C00000"/>
                </a:solidFill>
              </a:rPr>
              <a:t>first determinations of true size of Atlantic Ocean</a:t>
            </a:r>
            <a:endParaRPr b="1" i="1" dirty="0">
              <a:solidFill>
                <a:srgbClr val="C00000"/>
              </a:solidFill>
            </a:endParaRPr>
          </a:p>
        </p:txBody>
      </p:sp>
      <p:sp>
        <p:nvSpPr>
          <p:cNvPr id="288" name="Google Shape;288;p2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BAF83574-7E50-A54E-8141-E6671194BC11}"/>
              </a:ext>
            </a:extLst>
          </p:cNvPr>
          <p:cNvPicPr>
            <a:picLocks noChangeAspect="1"/>
          </p:cNvPicPr>
          <p:nvPr/>
        </p:nvPicPr>
        <p:blipFill>
          <a:blip r:embed="rId3"/>
          <a:stretch>
            <a:fillRect/>
          </a:stretch>
        </p:blipFill>
        <p:spPr>
          <a:xfrm>
            <a:off x="6906987" y="68716"/>
            <a:ext cx="2237013" cy="2755594"/>
          </a:xfrm>
          <a:prstGeom prst="rect">
            <a:avLst/>
          </a:prstGeom>
        </p:spPr>
      </p:pic>
      <p:sp>
        <p:nvSpPr>
          <p:cNvPr id="4" name="TextBox 3">
            <a:extLst>
              <a:ext uri="{FF2B5EF4-FFF2-40B4-BE49-F238E27FC236}">
                <a16:creationId xmlns:a16="http://schemas.microsoft.com/office/drawing/2014/main" id="{93CDAE06-E264-244B-8DB0-B24A8D4E2D6A}"/>
              </a:ext>
            </a:extLst>
          </p:cNvPr>
          <p:cNvSpPr txBox="1"/>
          <p:nvPr/>
        </p:nvSpPr>
        <p:spPr>
          <a:xfrm>
            <a:off x="6906987" y="2939143"/>
            <a:ext cx="2237013" cy="738664"/>
          </a:xfrm>
          <a:prstGeom prst="rect">
            <a:avLst/>
          </a:prstGeom>
          <a:solidFill>
            <a:schemeClr val="bg1">
              <a:lumMod val="95000"/>
            </a:schemeClr>
          </a:solidFill>
        </p:spPr>
        <p:txBody>
          <a:bodyPr wrap="square" rtlCol="0">
            <a:spAutoFit/>
          </a:bodyPr>
          <a:lstStyle/>
          <a:p>
            <a:r>
              <a:rPr lang="en-US" dirty="0"/>
              <a:t>Sir Walter Raleigh, 1588, portrait by “H”, National Portrait Gallery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0A181355-6062-904F-A67D-2AA4903D37FE}"/>
              </a:ext>
            </a:extLst>
          </p:cNvPr>
          <p:cNvPicPr>
            <a:picLocks noChangeAspect="1"/>
          </p:cNvPicPr>
          <p:nvPr/>
        </p:nvPicPr>
        <p:blipFill>
          <a:blip r:embed="rId5"/>
          <a:stretch>
            <a:fillRect/>
          </a:stretch>
        </p:blipFill>
        <p:spPr>
          <a:xfrm>
            <a:off x="6906987" y="3677807"/>
            <a:ext cx="2167913" cy="2167913"/>
          </a:xfrm>
          <a:prstGeom prst="rect">
            <a:avLst/>
          </a:prstGeom>
        </p:spPr>
      </p:pic>
      <p:sp>
        <p:nvSpPr>
          <p:cNvPr id="7" name="TextBox 6">
            <a:extLst>
              <a:ext uri="{FF2B5EF4-FFF2-40B4-BE49-F238E27FC236}">
                <a16:creationId xmlns:a16="http://schemas.microsoft.com/office/drawing/2014/main" id="{456EC7CF-7599-F74A-8E5C-483058AD8D13}"/>
              </a:ext>
            </a:extLst>
          </p:cNvPr>
          <p:cNvSpPr txBox="1"/>
          <p:nvPr/>
        </p:nvSpPr>
        <p:spPr>
          <a:xfrm>
            <a:off x="6906987" y="5829483"/>
            <a:ext cx="2090056" cy="523220"/>
          </a:xfrm>
          <a:prstGeom prst="rect">
            <a:avLst/>
          </a:prstGeom>
          <a:solidFill>
            <a:srgbClr val="A7FFEC"/>
          </a:solidFill>
        </p:spPr>
        <p:txBody>
          <a:bodyPr wrap="square" rtlCol="0">
            <a:spAutoFit/>
          </a:bodyPr>
          <a:lstStyle/>
          <a:p>
            <a:r>
              <a:rPr lang="en-US" dirty="0"/>
              <a:t>Atlantic Ocean, </a:t>
            </a:r>
            <a:r>
              <a:rPr lang="en-US" dirty="0" err="1">
                <a:solidFill>
                  <a:srgbClr val="0070C0"/>
                </a:solidFill>
                <a:hlinkClick r:id="rId6">
                  <a:extLst>
                    <a:ext uri="{A12FA001-AC4F-418D-AE19-62706E023703}">
                      <ahyp:hlinkClr xmlns:ahyp="http://schemas.microsoft.com/office/drawing/2018/hyperlinkcolor" val="tx"/>
                    </a:ext>
                  </a:extLst>
                </a:hlinkClick>
              </a:rPr>
              <a:t>yaclass.in</a:t>
            </a:r>
            <a:endParaRPr lang="en-US" dirty="0">
              <a:solidFill>
                <a:srgbClr val="0070C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1680 – Newton &amp; Moon’s Motion</a:t>
            </a:r>
            <a:endParaRPr dirty="0"/>
          </a:p>
        </p:txBody>
      </p:sp>
      <p:sp>
        <p:nvSpPr>
          <p:cNvPr id="294" name="Google Shape;294;p26"/>
          <p:cNvSpPr txBox="1">
            <a:spLocks noGrp="1"/>
          </p:cNvSpPr>
          <p:nvPr>
            <p:ph type="body" idx="1"/>
          </p:nvPr>
        </p:nvSpPr>
        <p:spPr>
          <a:xfrm>
            <a:off x="152400" y="1564106"/>
            <a:ext cx="4267200" cy="3846094"/>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i="1" dirty="0"/>
              <a:t>“Sir Isaac Newton is supposed to have told his friend Halley that lunar theory </a:t>
            </a:r>
            <a:r>
              <a:rPr lang="en-US" sz="2400" i="1" dirty="0">
                <a:solidFill>
                  <a:srgbClr val="0070C0"/>
                </a:solidFill>
              </a:rPr>
              <a:t>‘</a:t>
            </a:r>
            <a:r>
              <a:rPr lang="en-US" sz="2400" i="1" u="sng" dirty="0">
                <a:solidFill>
                  <a:srgbClr val="0070C0"/>
                </a:solidFill>
              </a:rPr>
              <a:t>made his head ache and kept him awake so often that he would think of it no more</a:t>
            </a:r>
            <a:r>
              <a:rPr lang="en-US" sz="2400" i="1" dirty="0">
                <a:solidFill>
                  <a:srgbClr val="0070C0"/>
                </a:solidFill>
              </a:rPr>
              <a:t>.’</a:t>
            </a:r>
            <a:r>
              <a:rPr lang="en-US" sz="2400" i="1" dirty="0"/>
              <a:t>” – “Dynamics of the Sun-Earth-Moon System”, S.M. </a:t>
            </a:r>
            <a:r>
              <a:rPr lang="en-US" sz="2400" i="1" dirty="0" err="1"/>
              <a:t>Alladin</a:t>
            </a:r>
            <a:r>
              <a:rPr lang="en-US" sz="2400" i="1" dirty="0"/>
              <a:t> &amp; G.M. </a:t>
            </a:r>
            <a:r>
              <a:rPr lang="en-US" sz="2400" i="1" dirty="0" err="1"/>
              <a:t>Ballabh</a:t>
            </a:r>
            <a:r>
              <a:rPr lang="en-US" sz="2400" i="1" dirty="0"/>
              <a:t> (2005)</a:t>
            </a:r>
            <a:endParaRPr sz="2400" dirty="0"/>
          </a:p>
        </p:txBody>
      </p:sp>
      <p:pic>
        <p:nvPicPr>
          <p:cNvPr id="295" name="Google Shape;295;p26"/>
          <p:cNvPicPr preferRelativeResize="0"/>
          <p:nvPr/>
        </p:nvPicPr>
        <p:blipFill rotWithShape="1">
          <a:blip r:embed="rId3">
            <a:alphaModFix/>
          </a:blip>
          <a:srcRect/>
          <a:stretch/>
        </p:blipFill>
        <p:spPr>
          <a:xfrm>
            <a:off x="4601310" y="1536032"/>
            <a:ext cx="3732213" cy="2520774"/>
          </a:xfrm>
          <a:prstGeom prst="rect">
            <a:avLst/>
          </a:prstGeom>
          <a:noFill/>
          <a:ln>
            <a:noFill/>
          </a:ln>
        </p:spPr>
      </p:pic>
      <p:sp>
        <p:nvSpPr>
          <p:cNvPr id="296" name="Google Shape;296;p26"/>
          <p:cNvSpPr txBox="1"/>
          <p:nvPr/>
        </p:nvSpPr>
        <p:spPr>
          <a:xfrm>
            <a:off x="322078" y="5638800"/>
            <a:ext cx="8363135" cy="923330"/>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Earth-Moon system is torqued (twisted) by tides from Sun, Venus, Jupiter etc.  Orbit is not a closed loop!  </a:t>
            </a:r>
            <a:endParaRPr dirty="0"/>
          </a:p>
          <a:p>
            <a:pPr marL="0" marR="0" lvl="0" indent="0" algn="l" rtl="0">
              <a:spcBef>
                <a:spcPts val="0"/>
              </a:spcBef>
              <a:spcAft>
                <a:spcPts val="0"/>
              </a:spcAft>
              <a:buNone/>
            </a:pPr>
            <a:r>
              <a:rPr lang="en-US" sz="1800" b="1" dirty="0">
                <a:solidFill>
                  <a:srgbClr val="7030A0"/>
                </a:solidFill>
                <a:latin typeface="Arial"/>
                <a:ea typeface="Arial"/>
                <a:cs typeface="Arial"/>
                <a:sym typeface="Wingdings" pitchFamily="2" charset="2"/>
              </a:rPr>
              <a:t></a:t>
            </a:r>
            <a:r>
              <a:rPr lang="en-US" sz="1800" b="1" dirty="0">
                <a:solidFill>
                  <a:srgbClr val="7030A0"/>
                </a:solidFill>
                <a:latin typeface="Arial"/>
                <a:ea typeface="Arial"/>
                <a:cs typeface="Arial"/>
                <a:sym typeface="Arial"/>
              </a:rPr>
              <a:t> </a:t>
            </a:r>
            <a:r>
              <a:rPr lang="en-US" sz="1800" b="1" dirty="0">
                <a:solidFill>
                  <a:srgbClr val="7030A0"/>
                </a:solidFill>
                <a:sym typeface="Arial"/>
              </a:rPr>
              <a:t>Regression of line of nodes, advancement of argument of perigee</a:t>
            </a:r>
            <a:endParaRPr dirty="0">
              <a:solidFill>
                <a:srgbClr val="7030A0"/>
              </a:solidFill>
            </a:endParaRPr>
          </a:p>
        </p:txBody>
      </p:sp>
      <p:sp>
        <p:nvSpPr>
          <p:cNvPr id="297" name="Google Shape;297;p26"/>
          <p:cNvSpPr txBox="1"/>
          <p:nvPr/>
        </p:nvSpPr>
        <p:spPr>
          <a:xfrm>
            <a:off x="4503645" y="4056806"/>
            <a:ext cx="39330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70C0"/>
                </a:solidFill>
                <a:latin typeface="Arial"/>
                <a:ea typeface="Arial"/>
                <a:cs typeface="Arial"/>
                <a:sym typeface="Arial"/>
              </a:rPr>
              <a:t>Hipparchus (Greece, c. 190-120 BC) knew about </a:t>
            </a:r>
            <a:r>
              <a:rPr lang="en-US" sz="1800" b="1" dirty="0">
                <a:solidFill>
                  <a:schemeClr val="tx1"/>
                </a:solidFill>
                <a:latin typeface="Arial"/>
                <a:ea typeface="Arial"/>
                <a:cs typeface="Arial"/>
                <a:sym typeface="Arial"/>
              </a:rPr>
              <a:t>apsidal motion (advancement of argument of perigee)</a:t>
            </a:r>
            <a:r>
              <a:rPr lang="en-US" sz="1800" b="1" dirty="0">
                <a:solidFill>
                  <a:srgbClr val="0070C0"/>
                </a:solidFill>
                <a:latin typeface="Arial"/>
                <a:ea typeface="Arial"/>
                <a:cs typeface="Arial"/>
                <a:sym typeface="Arial"/>
              </a:rPr>
              <a:t>; used in Antikythera Mechanism</a:t>
            </a:r>
            <a:endParaRPr dirty="0"/>
          </a:p>
        </p:txBody>
      </p:sp>
      <p:sp>
        <p:nvSpPr>
          <p:cNvPr id="298" name="Google Shape;298;p2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152400" y="128588"/>
            <a:ext cx="8532813" cy="10906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3 May 1715 – Halley predicts</a:t>
            </a:r>
            <a:endParaRPr dirty="0"/>
          </a:p>
        </p:txBody>
      </p:sp>
      <p:sp>
        <p:nvSpPr>
          <p:cNvPr id="304" name="Google Shape;304;p27"/>
          <p:cNvSpPr txBox="1">
            <a:spLocks noGrp="1"/>
          </p:cNvSpPr>
          <p:nvPr>
            <p:ph type="body" idx="1"/>
          </p:nvPr>
        </p:nvSpPr>
        <p:spPr>
          <a:xfrm>
            <a:off x="152400" y="1370737"/>
            <a:ext cx="6248399" cy="3581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u="sng" dirty="0"/>
              <a:t>1686</a:t>
            </a:r>
            <a:r>
              <a:rPr lang="en-US" sz="2400" dirty="0"/>
              <a:t> – Edmond Halley named Saros cycle after </a:t>
            </a:r>
            <a:r>
              <a:rPr lang="en-US" sz="2400" dirty="0" err="1"/>
              <a:t>Suda</a:t>
            </a:r>
            <a:r>
              <a:rPr lang="en-US" sz="2400" dirty="0"/>
              <a:t>, a Byzantine lexicon of 11</a:t>
            </a:r>
            <a:r>
              <a:rPr lang="en-US" sz="2400" baseline="30000" dirty="0"/>
              <a:t>th</a:t>
            </a:r>
            <a:r>
              <a:rPr lang="en-US" sz="2400" dirty="0"/>
              <a:t> century </a:t>
            </a:r>
            <a:endParaRPr dirty="0"/>
          </a:p>
          <a:p>
            <a:pPr marL="341313" lvl="0" indent="-341313" algn="l" rtl="0">
              <a:lnSpc>
                <a:spcPct val="97000"/>
              </a:lnSpc>
              <a:spcBef>
                <a:spcPts val="800"/>
              </a:spcBef>
              <a:spcAft>
                <a:spcPts val="0"/>
              </a:spcAft>
              <a:buSzPts val="2400"/>
              <a:buChar char="•"/>
            </a:pPr>
            <a:r>
              <a:rPr lang="en-US" sz="2400" u="sng" dirty="0"/>
              <a:t>Solar eclipse of 1715</a:t>
            </a:r>
            <a:r>
              <a:rPr lang="en-US" sz="2400" dirty="0"/>
              <a:t>, “Halley’s Eclipse” – </a:t>
            </a:r>
            <a:r>
              <a:rPr lang="en-US" sz="2400" dirty="0">
                <a:solidFill>
                  <a:srgbClr val="0070C0"/>
                </a:solidFill>
              </a:rPr>
              <a:t>used Newton’s theory to predict time and path predicted to within 4 minutes in time and 20 miles for path location </a:t>
            </a:r>
            <a:endParaRPr dirty="0">
              <a:solidFill>
                <a:srgbClr val="0070C0"/>
              </a:solidFill>
            </a:endParaRPr>
          </a:p>
          <a:p>
            <a:pPr marL="341313" lvl="0" indent="-341313" algn="l" rtl="0">
              <a:lnSpc>
                <a:spcPct val="97000"/>
              </a:lnSpc>
              <a:spcBef>
                <a:spcPts val="800"/>
              </a:spcBef>
              <a:spcAft>
                <a:spcPts val="0"/>
              </a:spcAft>
              <a:buSzPts val="2400"/>
              <a:buChar char="•"/>
            </a:pPr>
            <a:r>
              <a:rPr lang="en-US" sz="2400" i="1" dirty="0">
                <a:solidFill>
                  <a:srgbClr val="C00000"/>
                </a:solidFill>
              </a:rPr>
              <a:t>Recorded Baily’s Beads, correctly identified as arising in lunar valleys</a:t>
            </a:r>
            <a:endParaRPr i="1" dirty="0">
              <a:solidFill>
                <a:srgbClr val="C00000"/>
              </a:solidFill>
            </a:endParaRPr>
          </a:p>
          <a:p>
            <a:pPr marL="341313" lvl="0" indent="-214313" algn="l" rtl="0">
              <a:lnSpc>
                <a:spcPct val="97000"/>
              </a:lnSpc>
              <a:spcBef>
                <a:spcPts val="800"/>
              </a:spcBef>
              <a:spcAft>
                <a:spcPts val="0"/>
              </a:spcAft>
              <a:buSzPts val="2000"/>
              <a:buNone/>
            </a:pPr>
            <a:endParaRPr sz="2000"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05" name="Google Shape;305;p27"/>
          <p:cNvSpPr txBox="1"/>
          <p:nvPr/>
        </p:nvSpPr>
        <p:spPr>
          <a:xfrm>
            <a:off x="304801" y="5103674"/>
            <a:ext cx="8534399" cy="1754326"/>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rgbClr val="7030A0"/>
                </a:solidFill>
                <a:latin typeface="Arial"/>
                <a:ea typeface="Arial"/>
                <a:cs typeface="Arial"/>
                <a:sym typeface="Arial"/>
              </a:rPr>
              <a:t>“… the remaining part of the Sun was reduced to a very fine Horn, whose </a:t>
            </a:r>
            <a:r>
              <a:rPr lang="en-US" sz="1800" i="1" dirty="0" err="1">
                <a:solidFill>
                  <a:srgbClr val="7030A0"/>
                </a:solidFill>
                <a:latin typeface="Arial"/>
                <a:ea typeface="Arial"/>
                <a:cs typeface="Arial"/>
                <a:sym typeface="Arial"/>
              </a:rPr>
              <a:t>Extremeties</a:t>
            </a:r>
            <a:r>
              <a:rPr lang="en-US" sz="1800" i="1" dirty="0">
                <a:solidFill>
                  <a:srgbClr val="7030A0"/>
                </a:solidFill>
                <a:latin typeface="Arial"/>
                <a:ea typeface="Arial"/>
                <a:cs typeface="Arial"/>
                <a:sym typeface="Arial"/>
              </a:rPr>
              <a:t> seemed to lose their Acuteness, and to become round like Stars ... which Appearance could proceed from no other Cause but </a:t>
            </a:r>
            <a:r>
              <a:rPr lang="en-US" sz="1800" i="1" u="sng" dirty="0">
                <a:solidFill>
                  <a:schemeClr val="tx1"/>
                </a:solidFill>
                <a:latin typeface="Arial"/>
                <a:ea typeface="Arial"/>
                <a:cs typeface="Arial"/>
                <a:sym typeface="Arial"/>
              </a:rPr>
              <a:t>the Inequalities of the Moon's Surface, there being some elevated parts thereof near the Moon's Southern Pole</a:t>
            </a:r>
            <a:r>
              <a:rPr lang="en-US" sz="1800" i="1" dirty="0">
                <a:solidFill>
                  <a:srgbClr val="7030A0"/>
                </a:solidFill>
                <a:latin typeface="Arial"/>
                <a:ea typeface="Arial"/>
                <a:cs typeface="Arial"/>
                <a:sym typeface="Arial"/>
              </a:rPr>
              <a:t>, by whose Interposition part of that exceedingly fine Filament of Light was intercepted.”  </a:t>
            </a:r>
            <a:r>
              <a:rPr lang="en-US" sz="1800" dirty="0">
                <a:solidFill>
                  <a:srgbClr val="002060"/>
                </a:solidFill>
                <a:latin typeface="Arial"/>
                <a:ea typeface="Arial"/>
                <a:cs typeface="Arial"/>
                <a:sym typeface="Arial"/>
              </a:rPr>
              <a:t>- </a:t>
            </a:r>
            <a:r>
              <a:rPr lang="en-US" sz="1800" dirty="0" err="1">
                <a:solidFill>
                  <a:srgbClr val="002060"/>
                </a:solidFill>
                <a:latin typeface="Arial"/>
                <a:ea typeface="Arial"/>
                <a:cs typeface="Arial"/>
                <a:sym typeface="Arial"/>
              </a:rPr>
              <a:t>Pasachoff</a:t>
            </a:r>
            <a:r>
              <a:rPr lang="en-US" sz="1800" dirty="0">
                <a:solidFill>
                  <a:srgbClr val="002060"/>
                </a:solidFill>
                <a:latin typeface="Arial"/>
                <a:ea typeface="Arial"/>
                <a:cs typeface="Arial"/>
                <a:sym typeface="Arial"/>
              </a:rPr>
              <a:t>, J. 1999, J Astron. Hist. &amp; Heritage</a:t>
            </a:r>
            <a:r>
              <a:rPr lang="en-US" sz="1800" baseline="30000" dirty="0">
                <a:solidFill>
                  <a:srgbClr val="002060"/>
                </a:solidFill>
                <a:latin typeface="Arial"/>
                <a:ea typeface="Arial"/>
                <a:cs typeface="Arial"/>
                <a:sym typeface="Arial"/>
              </a:rPr>
              <a:t> </a:t>
            </a:r>
            <a:r>
              <a:rPr lang="en-US" sz="1800" dirty="0">
                <a:solidFill>
                  <a:schemeClr val="lt1"/>
                </a:solidFill>
                <a:latin typeface="Arial"/>
                <a:ea typeface="Arial"/>
                <a:cs typeface="Arial"/>
                <a:sym typeface="Arial"/>
              </a:rPr>
              <a:t> </a:t>
            </a:r>
            <a:endParaRPr dirty="0"/>
          </a:p>
        </p:txBody>
      </p:sp>
      <p:pic>
        <p:nvPicPr>
          <p:cNvPr id="306" name="Google Shape;306;p27"/>
          <p:cNvPicPr preferRelativeResize="0"/>
          <p:nvPr/>
        </p:nvPicPr>
        <p:blipFill rotWithShape="1">
          <a:blip r:embed="rId3">
            <a:alphaModFix/>
          </a:blip>
          <a:srcRect/>
          <a:stretch/>
        </p:blipFill>
        <p:spPr>
          <a:xfrm>
            <a:off x="6433890" y="1370737"/>
            <a:ext cx="2531986" cy="3125063"/>
          </a:xfrm>
          <a:prstGeom prst="rect">
            <a:avLst/>
          </a:prstGeom>
          <a:noFill/>
          <a:ln>
            <a:noFill/>
          </a:ln>
        </p:spPr>
      </p:pic>
      <p:sp>
        <p:nvSpPr>
          <p:cNvPr id="307" name="Google Shape;307;p2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title"/>
          </p:nvPr>
        </p:nvSpPr>
        <p:spPr>
          <a:xfrm>
            <a:off x="45200" y="400200"/>
            <a:ext cx="8532900" cy="12429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1766, 1777, 1805 – Capt. Cook + Lewis &amp; Clark Expeditions</a:t>
            </a:r>
            <a:endParaRPr dirty="0"/>
          </a:p>
        </p:txBody>
      </p:sp>
      <p:sp>
        <p:nvSpPr>
          <p:cNvPr id="313" name="Google Shape;313;p28"/>
          <p:cNvSpPr txBox="1">
            <a:spLocks noGrp="1"/>
          </p:cNvSpPr>
          <p:nvPr>
            <p:ph type="body" idx="1"/>
          </p:nvPr>
        </p:nvSpPr>
        <p:spPr>
          <a:xfrm>
            <a:off x="45200" y="1653915"/>
            <a:ext cx="7482271" cy="5073455"/>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5 Aug 1766</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a:t>Off coast of Newfoundland, timed start and finish</a:t>
            </a:r>
            <a:endParaRPr dirty="0"/>
          </a:p>
          <a:p>
            <a:pPr marL="741363" lvl="1" indent="-284163" algn="l" rtl="0">
              <a:lnSpc>
                <a:spcPct val="97000"/>
              </a:lnSpc>
              <a:spcBef>
                <a:spcPts val="700"/>
              </a:spcBef>
              <a:spcAft>
                <a:spcPts val="0"/>
              </a:spcAft>
              <a:buSzPts val="2400"/>
              <a:buChar char="–"/>
            </a:pPr>
            <a:r>
              <a:rPr lang="en-US" sz="2400" dirty="0"/>
              <a:t>Compared to timings in England to </a:t>
            </a:r>
            <a:r>
              <a:rPr lang="en-US" sz="2400" dirty="0">
                <a:solidFill>
                  <a:srgbClr val="C00000"/>
                </a:solidFill>
              </a:rPr>
              <a:t>calculate longitude of Newfoundland more accurately</a:t>
            </a:r>
            <a:endParaRPr dirty="0">
              <a:solidFill>
                <a:srgbClr val="C00000"/>
              </a:solidFill>
            </a:endParaRPr>
          </a:p>
          <a:p>
            <a:pPr marL="741363" lvl="1" indent="-284163" algn="l" rtl="0">
              <a:lnSpc>
                <a:spcPct val="97000"/>
              </a:lnSpc>
              <a:spcBef>
                <a:spcPts val="700"/>
              </a:spcBef>
              <a:spcAft>
                <a:spcPts val="0"/>
              </a:spcAft>
              <a:buSzPts val="2400"/>
              <a:buChar char="–"/>
            </a:pPr>
            <a:r>
              <a:rPr lang="en-US" sz="2400" dirty="0"/>
              <a:t>Cook, J. &amp; Bevis, J., 1767, </a:t>
            </a:r>
            <a:r>
              <a:rPr lang="en-US" sz="2400" i="1" dirty="0"/>
              <a:t>Phil Transactions of the Roy </a:t>
            </a:r>
            <a:r>
              <a:rPr lang="en-US" sz="2400" i="1" dirty="0" err="1"/>
              <a:t>Soc</a:t>
            </a:r>
            <a:r>
              <a:rPr lang="en-US" sz="2400" i="1" dirty="0"/>
              <a:t> of London</a:t>
            </a:r>
            <a:r>
              <a:rPr lang="en-US" sz="2400" dirty="0"/>
              <a:t>, 57, 215</a:t>
            </a:r>
            <a:endParaRPr dirty="0"/>
          </a:p>
          <a:p>
            <a:pPr marL="341313" lvl="0" indent="-341313" algn="l" rtl="0">
              <a:lnSpc>
                <a:spcPct val="97000"/>
              </a:lnSpc>
              <a:spcBef>
                <a:spcPts val="800"/>
              </a:spcBef>
              <a:spcAft>
                <a:spcPts val="0"/>
              </a:spcAft>
              <a:buSzPts val="2800"/>
              <a:buChar char="•"/>
            </a:pPr>
            <a:r>
              <a:rPr lang="en-US" sz="2800" u="sng" dirty="0"/>
              <a:t>Total solar, 5 July 1777</a:t>
            </a:r>
            <a:r>
              <a:rPr lang="en-US" sz="2800" dirty="0"/>
              <a:t>, Capt. Cook</a:t>
            </a:r>
            <a:endParaRPr dirty="0"/>
          </a:p>
          <a:p>
            <a:pPr marL="741363" lvl="1" indent="-284163" algn="l" rtl="0">
              <a:lnSpc>
                <a:spcPct val="97000"/>
              </a:lnSpc>
              <a:spcBef>
                <a:spcPts val="700"/>
              </a:spcBef>
              <a:spcAft>
                <a:spcPts val="0"/>
              </a:spcAft>
              <a:buSzPts val="2400"/>
              <a:buChar char="–"/>
            </a:pPr>
            <a:r>
              <a:rPr lang="en-US" sz="2400" dirty="0" err="1"/>
              <a:t>Tongatapu</a:t>
            </a:r>
            <a:r>
              <a:rPr lang="en-US" sz="2400" dirty="0"/>
              <a:t>, Tonga</a:t>
            </a:r>
            <a:endParaRPr dirty="0"/>
          </a:p>
          <a:p>
            <a:pPr marL="341313" lvl="0" indent="-341313" algn="l" rtl="0">
              <a:lnSpc>
                <a:spcPct val="97000"/>
              </a:lnSpc>
              <a:spcBef>
                <a:spcPts val="800"/>
              </a:spcBef>
              <a:spcAft>
                <a:spcPts val="0"/>
              </a:spcAft>
              <a:buSzPts val="2800"/>
              <a:buChar char="•"/>
            </a:pPr>
            <a:r>
              <a:rPr lang="en-US" sz="2800" u="sng" dirty="0">
                <a:solidFill>
                  <a:srgbClr val="0070C0"/>
                </a:solidFill>
              </a:rPr>
              <a:t>Lunar eclipse, 1805</a:t>
            </a:r>
            <a:r>
              <a:rPr lang="en-US" sz="2800" dirty="0">
                <a:solidFill>
                  <a:srgbClr val="0070C0"/>
                </a:solidFill>
              </a:rPr>
              <a:t>, Lewis &amp; Clark</a:t>
            </a:r>
            <a:endParaRPr dirty="0">
              <a:solidFill>
                <a:srgbClr val="0070C0"/>
              </a:solidFill>
            </a:endParaRPr>
          </a:p>
          <a:p>
            <a:pPr marL="741363" lvl="1" indent="-284163" algn="l" rtl="0">
              <a:lnSpc>
                <a:spcPct val="97000"/>
              </a:lnSpc>
              <a:spcBef>
                <a:spcPts val="700"/>
              </a:spcBef>
              <a:spcAft>
                <a:spcPts val="0"/>
              </a:spcAft>
              <a:buSzPts val="2400"/>
              <a:buChar char="–"/>
            </a:pPr>
            <a:r>
              <a:rPr lang="en-US" sz="2400" dirty="0">
                <a:solidFill>
                  <a:srgbClr val="0070C0"/>
                </a:solidFill>
              </a:rPr>
              <a:t>Timed eclipse, calculated longitude of N Dakota</a:t>
            </a:r>
            <a:endParaRPr dirty="0">
              <a:solidFill>
                <a:srgbClr val="0070C0"/>
              </a:solidFill>
            </a:endParaRPr>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14" name="Google Shape;314;p2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1A78F63C-B9E8-BF47-BB0D-C1E543EE5633}"/>
              </a:ext>
            </a:extLst>
          </p:cNvPr>
          <p:cNvPicPr>
            <a:picLocks noChangeAspect="1"/>
          </p:cNvPicPr>
          <p:nvPr/>
        </p:nvPicPr>
        <p:blipFill>
          <a:blip r:embed="rId3"/>
          <a:stretch>
            <a:fillRect/>
          </a:stretch>
        </p:blipFill>
        <p:spPr>
          <a:xfrm>
            <a:off x="7499192" y="1643100"/>
            <a:ext cx="1644807" cy="2063486"/>
          </a:xfrm>
          <a:prstGeom prst="rect">
            <a:avLst/>
          </a:prstGeom>
        </p:spPr>
      </p:pic>
      <p:sp>
        <p:nvSpPr>
          <p:cNvPr id="4" name="TextBox 3">
            <a:extLst>
              <a:ext uri="{FF2B5EF4-FFF2-40B4-BE49-F238E27FC236}">
                <a16:creationId xmlns:a16="http://schemas.microsoft.com/office/drawing/2014/main" id="{6AF4A5F5-70CC-E448-868F-03FF091CD4D6}"/>
              </a:ext>
            </a:extLst>
          </p:cNvPr>
          <p:cNvSpPr txBox="1"/>
          <p:nvPr/>
        </p:nvSpPr>
        <p:spPr>
          <a:xfrm>
            <a:off x="7527471" y="3717401"/>
            <a:ext cx="1616529" cy="738664"/>
          </a:xfrm>
          <a:prstGeom prst="rect">
            <a:avLst/>
          </a:prstGeom>
          <a:solidFill>
            <a:schemeClr val="bg1">
              <a:lumMod val="95000"/>
            </a:schemeClr>
          </a:solidFill>
        </p:spPr>
        <p:txBody>
          <a:bodyPr wrap="square" rtlCol="0">
            <a:spAutoFit/>
          </a:bodyPr>
          <a:lstStyle/>
          <a:p>
            <a:r>
              <a:rPr lang="en-US" dirty="0"/>
              <a:t>Capt. James Cook, c. 1775 -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pic>
        <p:nvPicPr>
          <p:cNvPr id="6" name="Picture 5">
            <a:extLst>
              <a:ext uri="{FF2B5EF4-FFF2-40B4-BE49-F238E27FC236}">
                <a16:creationId xmlns:a16="http://schemas.microsoft.com/office/drawing/2014/main" id="{FA941B1E-F467-3745-BC92-F8953F83E780}"/>
              </a:ext>
            </a:extLst>
          </p:cNvPr>
          <p:cNvPicPr>
            <a:picLocks noChangeAspect="1"/>
          </p:cNvPicPr>
          <p:nvPr/>
        </p:nvPicPr>
        <p:blipFill>
          <a:blip r:embed="rId5"/>
          <a:stretch>
            <a:fillRect/>
          </a:stretch>
        </p:blipFill>
        <p:spPr>
          <a:xfrm>
            <a:off x="7527471" y="4540673"/>
            <a:ext cx="1616528" cy="1226018"/>
          </a:xfrm>
          <a:prstGeom prst="rect">
            <a:avLst/>
          </a:prstGeom>
        </p:spPr>
      </p:pic>
      <p:sp>
        <p:nvSpPr>
          <p:cNvPr id="7" name="TextBox 6">
            <a:extLst>
              <a:ext uri="{FF2B5EF4-FFF2-40B4-BE49-F238E27FC236}">
                <a16:creationId xmlns:a16="http://schemas.microsoft.com/office/drawing/2014/main" id="{65EC34BD-1AA8-F340-98CC-517F6B88C94F}"/>
              </a:ext>
            </a:extLst>
          </p:cNvPr>
          <p:cNvSpPr txBox="1"/>
          <p:nvPr/>
        </p:nvSpPr>
        <p:spPr>
          <a:xfrm>
            <a:off x="7499192" y="5784078"/>
            <a:ext cx="1644807" cy="954107"/>
          </a:xfrm>
          <a:prstGeom prst="rect">
            <a:avLst/>
          </a:prstGeom>
          <a:solidFill>
            <a:schemeClr val="bg1">
              <a:lumMod val="95000"/>
            </a:schemeClr>
          </a:solidFill>
        </p:spPr>
        <p:txBody>
          <a:bodyPr wrap="square" rtlCol="0">
            <a:spAutoFit/>
          </a:bodyPr>
          <a:lstStyle/>
          <a:p>
            <a:r>
              <a:rPr lang="en-US" dirty="0"/>
              <a:t>Meriwether Lewis c. 1897 (L) William Clark 1810 - </a:t>
            </a:r>
            <a:r>
              <a:rPr lang="en-US" dirty="0">
                <a:solidFill>
                  <a:srgbClr val="0070C0"/>
                </a:solidFill>
                <a:hlinkClick r:id="rId6">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0" y="0"/>
            <a:ext cx="9144000" cy="13716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15 May 1836 – Description of Baily’s Beads</a:t>
            </a:r>
            <a:endParaRPr dirty="0"/>
          </a:p>
        </p:txBody>
      </p:sp>
      <p:sp>
        <p:nvSpPr>
          <p:cNvPr id="320" name="Google Shape;320;p29"/>
          <p:cNvSpPr txBox="1">
            <a:spLocks noGrp="1"/>
          </p:cNvSpPr>
          <p:nvPr>
            <p:ph type="body" idx="1"/>
          </p:nvPr>
        </p:nvSpPr>
        <p:spPr>
          <a:xfrm>
            <a:off x="304800" y="1447800"/>
            <a:ext cx="8610599" cy="35052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Annular</a:t>
            </a:r>
            <a:r>
              <a:rPr lang="en-US" sz="2800" dirty="0"/>
              <a:t>, Jedburgh, Scotland</a:t>
            </a:r>
            <a:endParaRPr dirty="0"/>
          </a:p>
          <a:p>
            <a:pPr marL="341313" lvl="0" indent="-341313" algn="l" rtl="0">
              <a:lnSpc>
                <a:spcPct val="97000"/>
              </a:lnSpc>
              <a:spcBef>
                <a:spcPts val="800"/>
              </a:spcBef>
              <a:spcAft>
                <a:spcPts val="0"/>
              </a:spcAft>
              <a:buSzPts val="2800"/>
              <a:buChar char="•"/>
            </a:pPr>
            <a:r>
              <a:rPr lang="en-US" sz="2800" i="1" dirty="0">
                <a:solidFill>
                  <a:srgbClr val="0070C0"/>
                </a:solidFill>
              </a:rPr>
              <a:t>“… when the cusps of the sun were about 40 degrees asunder, </a:t>
            </a:r>
            <a:r>
              <a:rPr lang="en-US" sz="2800" i="1" u="sng" dirty="0">
                <a:solidFill>
                  <a:srgbClr val="C00000"/>
                </a:solidFill>
              </a:rPr>
              <a:t>a row of lucid points, like a string of beads, irregular in size</a:t>
            </a:r>
            <a:r>
              <a:rPr lang="en-US" sz="2800" i="1" dirty="0">
                <a:solidFill>
                  <a:srgbClr val="0070C0"/>
                </a:solidFill>
              </a:rPr>
              <a:t>, and distance from each other, suddenly formed around that part of the circumference of the moon that was about to enter on the sun's disc.” </a:t>
            </a:r>
            <a:r>
              <a:rPr lang="en-US" sz="2800" dirty="0"/>
              <a:t>– Francis Baily, 1836, Monthly Notices of the Roy. Astron. Soc., 4, 2</a:t>
            </a:r>
            <a:endParaRPr dirty="0"/>
          </a:p>
          <a:p>
            <a:pPr marL="341313" lvl="0" indent="-138113" algn="l" rtl="0">
              <a:lnSpc>
                <a:spcPct val="97000"/>
              </a:lnSpc>
              <a:spcBef>
                <a:spcPts val="800"/>
              </a:spcBef>
              <a:spcAft>
                <a:spcPts val="0"/>
              </a:spcAft>
              <a:buSzPts val="3200"/>
              <a:buNone/>
            </a:pP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21" name="Google Shape;321;p29"/>
          <p:cNvPicPr preferRelativeResize="0"/>
          <p:nvPr/>
        </p:nvPicPr>
        <p:blipFill rotWithShape="1">
          <a:blip r:embed="rId3">
            <a:alphaModFix/>
          </a:blip>
          <a:srcRect/>
          <a:stretch/>
        </p:blipFill>
        <p:spPr>
          <a:xfrm>
            <a:off x="1981200" y="5029200"/>
            <a:ext cx="5562599" cy="1576876"/>
          </a:xfrm>
          <a:prstGeom prst="rect">
            <a:avLst/>
          </a:prstGeom>
          <a:noFill/>
          <a:ln>
            <a:noFill/>
          </a:ln>
        </p:spPr>
      </p:pic>
      <p:sp>
        <p:nvSpPr>
          <p:cNvPr id="322" name="Google Shape;322;p29"/>
          <p:cNvSpPr txBox="1"/>
          <p:nvPr/>
        </p:nvSpPr>
        <p:spPr>
          <a:xfrm>
            <a:off x="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7200" y="128588"/>
            <a:ext cx="8245929" cy="10307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Ancient Eclipse Observations</a:t>
            </a:r>
            <a:endParaRPr dirty="0"/>
          </a:p>
        </p:txBody>
      </p:sp>
      <p:sp>
        <p:nvSpPr>
          <p:cNvPr id="111" name="Google Shape;111;p3"/>
          <p:cNvSpPr txBox="1">
            <a:spLocks noGrp="1"/>
          </p:cNvSpPr>
          <p:nvPr>
            <p:ph type="body" idx="1"/>
          </p:nvPr>
        </p:nvSpPr>
        <p:spPr>
          <a:xfrm>
            <a:off x="0" y="1159329"/>
            <a:ext cx="7984671" cy="5306786"/>
          </a:xfrm>
          <a:prstGeom prst="rect">
            <a:avLst/>
          </a:prstGeom>
          <a:solidFill>
            <a:srgbClr val="FFFF00"/>
          </a:solidFill>
          <a:ln>
            <a:noFill/>
          </a:ln>
        </p:spPr>
        <p:txBody>
          <a:bodyPr spcFirstLastPara="1" wrap="square" lIns="90000" tIns="46800" rIns="90000" bIns="46800" anchor="t" anchorCtr="0">
            <a:noAutofit/>
          </a:bodyPr>
          <a:lstStyle/>
          <a:p>
            <a:pPr marL="741363" lvl="1" indent="-284163" algn="l" rtl="0">
              <a:lnSpc>
                <a:spcPct val="97000"/>
              </a:lnSpc>
              <a:spcBef>
                <a:spcPts val="0"/>
              </a:spcBef>
              <a:spcAft>
                <a:spcPts val="0"/>
              </a:spcAft>
              <a:buSzPts val="2800"/>
              <a:buChar char="–"/>
            </a:pPr>
            <a:r>
              <a:rPr lang="en-US" b="1" dirty="0">
                <a:solidFill>
                  <a:srgbClr val="0070C0"/>
                </a:solidFill>
              </a:rPr>
              <a:t>120</a:t>
            </a:r>
            <a:r>
              <a:rPr lang="en-US" dirty="0"/>
              <a:t> useful timings from </a:t>
            </a:r>
            <a:r>
              <a:rPr lang="en-US" u="sng" dirty="0">
                <a:solidFill>
                  <a:srgbClr val="0070C0"/>
                </a:solidFill>
              </a:rPr>
              <a:t>Babylonians</a:t>
            </a:r>
            <a:r>
              <a:rPr lang="en-US" dirty="0"/>
              <a:t>, 700 - 50 BC</a:t>
            </a:r>
            <a:endParaRPr dirty="0"/>
          </a:p>
          <a:p>
            <a:pPr marL="1143000" lvl="2" indent="-228600" algn="l" rtl="0">
              <a:lnSpc>
                <a:spcPct val="97000"/>
              </a:lnSpc>
              <a:spcBef>
                <a:spcPts val="600"/>
              </a:spcBef>
              <a:spcAft>
                <a:spcPts val="0"/>
              </a:spcAft>
              <a:buSzPts val="2400"/>
              <a:buChar char="•"/>
            </a:pPr>
            <a:r>
              <a:rPr lang="en-US" dirty="0"/>
              <a:t>Unfortunately, many more texts are fragmentary</a:t>
            </a:r>
            <a:endParaRPr dirty="0"/>
          </a:p>
          <a:p>
            <a:pPr marL="741363" lvl="1" indent="-284163" algn="l" rtl="0">
              <a:lnSpc>
                <a:spcPct val="97000"/>
              </a:lnSpc>
              <a:spcBef>
                <a:spcPts val="700"/>
              </a:spcBef>
              <a:spcAft>
                <a:spcPts val="0"/>
              </a:spcAft>
              <a:buSzPts val="2800"/>
              <a:buChar char="–"/>
            </a:pPr>
            <a:r>
              <a:rPr lang="en-US" b="1" dirty="0">
                <a:solidFill>
                  <a:srgbClr val="C00000"/>
                </a:solidFill>
              </a:rPr>
              <a:t>80</a:t>
            </a:r>
            <a:r>
              <a:rPr lang="en-US" dirty="0"/>
              <a:t> by </a:t>
            </a:r>
            <a:r>
              <a:rPr lang="en-US" u="sng" dirty="0">
                <a:solidFill>
                  <a:srgbClr val="C00000"/>
                </a:solidFill>
              </a:rPr>
              <a:t>Chinese</a:t>
            </a:r>
            <a:r>
              <a:rPr lang="en-US" dirty="0"/>
              <a:t>, mainly 400-600 AD and 1000-1300, more after 1500 (Ming Dynasty)</a:t>
            </a:r>
            <a:endParaRPr dirty="0"/>
          </a:p>
          <a:p>
            <a:pPr marL="741363" lvl="1" indent="-284163" algn="l" rtl="0">
              <a:lnSpc>
                <a:spcPct val="97000"/>
              </a:lnSpc>
              <a:spcBef>
                <a:spcPts val="700"/>
              </a:spcBef>
              <a:spcAft>
                <a:spcPts val="0"/>
              </a:spcAft>
              <a:buSzPts val="2800"/>
              <a:buChar char="–"/>
            </a:pPr>
            <a:r>
              <a:rPr lang="en-US" b="1" dirty="0">
                <a:solidFill>
                  <a:srgbClr val="7030A0"/>
                </a:solidFill>
              </a:rPr>
              <a:t>Nearly 50</a:t>
            </a:r>
            <a:r>
              <a:rPr lang="en-US" dirty="0">
                <a:solidFill>
                  <a:srgbClr val="7030A0"/>
                </a:solidFill>
              </a:rPr>
              <a:t> </a:t>
            </a:r>
            <a:r>
              <a:rPr lang="en-US" dirty="0"/>
              <a:t>by</a:t>
            </a:r>
            <a:r>
              <a:rPr lang="en-US" dirty="0">
                <a:solidFill>
                  <a:srgbClr val="7030A0"/>
                </a:solidFill>
              </a:rPr>
              <a:t> </a:t>
            </a:r>
            <a:r>
              <a:rPr lang="en-US" u="sng" dirty="0">
                <a:solidFill>
                  <a:srgbClr val="7030A0"/>
                </a:solidFill>
              </a:rPr>
              <a:t>Arabs</a:t>
            </a:r>
            <a:r>
              <a:rPr lang="en-US" dirty="0"/>
              <a:t>, 800-1000 AD, </a:t>
            </a:r>
            <a:r>
              <a:rPr lang="en-US" dirty="0" err="1"/>
              <a:t>Hakemite</a:t>
            </a:r>
            <a:r>
              <a:rPr lang="en-US" dirty="0"/>
              <a:t> Tables (Ibn </a:t>
            </a:r>
            <a:r>
              <a:rPr lang="en-US" dirty="0" err="1"/>
              <a:t>Yunus</a:t>
            </a:r>
            <a:r>
              <a:rPr lang="en-US" dirty="0"/>
              <a:t>)</a:t>
            </a:r>
            <a:endParaRPr dirty="0"/>
          </a:p>
          <a:p>
            <a:pPr marL="741363" lvl="1" indent="-284163" algn="l" rtl="0">
              <a:lnSpc>
                <a:spcPct val="97000"/>
              </a:lnSpc>
              <a:spcBef>
                <a:spcPts val="700"/>
              </a:spcBef>
              <a:spcAft>
                <a:spcPts val="0"/>
              </a:spcAft>
              <a:buSzPts val="2800"/>
              <a:buChar char="–"/>
            </a:pPr>
            <a:r>
              <a:rPr lang="en-US" b="1" dirty="0"/>
              <a:t>A number </a:t>
            </a:r>
            <a:r>
              <a:rPr lang="en-US" dirty="0"/>
              <a:t>(not recorded here) by </a:t>
            </a:r>
            <a:r>
              <a:rPr lang="en-US" u="sng" dirty="0">
                <a:solidFill>
                  <a:srgbClr val="0070C0"/>
                </a:solidFill>
              </a:rPr>
              <a:t>Greeks</a:t>
            </a:r>
            <a:endParaRPr u="sng" dirty="0">
              <a:solidFill>
                <a:srgbClr val="0070C0"/>
              </a:solidFill>
            </a:endParaRPr>
          </a:p>
          <a:p>
            <a:pPr marL="741363" lvl="1" indent="-284163">
              <a:buSzPts val="2800"/>
            </a:pPr>
            <a:r>
              <a:rPr lang="en-US" i="1" dirty="0">
                <a:solidFill>
                  <a:srgbClr val="C00000"/>
                </a:solidFill>
              </a:rPr>
              <a:t>Some descriptions are good to one to a few minutes in time</a:t>
            </a:r>
            <a:endParaRPr i="1" dirty="0">
              <a:solidFill>
                <a:srgbClr val="C00000"/>
              </a:solidFill>
            </a:endParaRPr>
          </a:p>
          <a:p>
            <a:pPr marL="741363" lvl="1" indent="-284163">
              <a:buSzPts val="2800"/>
            </a:pPr>
            <a:r>
              <a:rPr lang="en-US" i="1" dirty="0">
                <a:solidFill>
                  <a:srgbClr val="C00000"/>
                </a:solidFill>
              </a:rPr>
              <a:t>Help with Earth’s rotation rate changes!</a:t>
            </a:r>
            <a:endParaRPr i="1" dirty="0">
              <a:solidFill>
                <a:srgbClr val="C00000"/>
              </a:solidFill>
            </a:endParaRPr>
          </a:p>
          <a:p>
            <a:pPr marL="741363" lvl="1" indent="-106362" algn="l" rtl="0">
              <a:lnSpc>
                <a:spcPct val="97000"/>
              </a:lnSpc>
              <a:spcBef>
                <a:spcPts val="700"/>
              </a:spcBef>
              <a:spcAft>
                <a:spcPts val="0"/>
              </a:spcAft>
              <a:buSzPts val="2800"/>
              <a:buNone/>
            </a:pPr>
            <a:endParaRPr dirty="0"/>
          </a:p>
        </p:txBody>
      </p:sp>
      <p:sp>
        <p:nvSpPr>
          <p:cNvPr id="112" name="Google Shape;112;p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E84C18A7-713C-9449-A0C2-A027F2F53693}"/>
              </a:ext>
            </a:extLst>
          </p:cNvPr>
          <p:cNvPicPr>
            <a:picLocks noChangeAspect="1"/>
          </p:cNvPicPr>
          <p:nvPr/>
        </p:nvPicPr>
        <p:blipFill>
          <a:blip r:embed="rId3"/>
          <a:stretch>
            <a:fillRect/>
          </a:stretch>
        </p:blipFill>
        <p:spPr>
          <a:xfrm>
            <a:off x="7584917" y="2498270"/>
            <a:ext cx="1395798" cy="2106388"/>
          </a:xfrm>
          <a:prstGeom prst="rect">
            <a:avLst/>
          </a:prstGeom>
        </p:spPr>
      </p:pic>
      <p:sp>
        <p:nvSpPr>
          <p:cNvPr id="4" name="TextBox 3">
            <a:extLst>
              <a:ext uri="{FF2B5EF4-FFF2-40B4-BE49-F238E27FC236}">
                <a16:creationId xmlns:a16="http://schemas.microsoft.com/office/drawing/2014/main" id="{FBBF2952-3BC7-AA4A-B68F-0DB58CA65233}"/>
              </a:ext>
            </a:extLst>
          </p:cNvPr>
          <p:cNvSpPr txBox="1"/>
          <p:nvPr/>
        </p:nvSpPr>
        <p:spPr>
          <a:xfrm>
            <a:off x="7764531" y="4604658"/>
            <a:ext cx="1216184" cy="1692771"/>
          </a:xfrm>
          <a:prstGeom prst="rect">
            <a:avLst/>
          </a:prstGeom>
          <a:solidFill>
            <a:srgbClr val="A7FFEC"/>
          </a:solidFill>
        </p:spPr>
        <p:txBody>
          <a:bodyPr wrap="square" rtlCol="0">
            <a:spAutoFit/>
          </a:bodyPr>
          <a:lstStyle/>
          <a:p>
            <a:r>
              <a:rPr lang="en-US" sz="1600" dirty="0"/>
              <a:t>Table of Ibn </a:t>
            </a:r>
            <a:r>
              <a:rPr lang="en-US" sz="1600" dirty="0" err="1"/>
              <a:t>Yunus</a:t>
            </a:r>
            <a:r>
              <a:rPr lang="en-US" sz="1600" dirty="0"/>
              <a:t>, </a:t>
            </a:r>
            <a:r>
              <a:rPr lang="en-US" sz="1200" dirty="0"/>
              <a:t>with solar eclipses of 993, 1004 and lunar eclipses of 1001, 1002 </a:t>
            </a:r>
            <a:r>
              <a:rPr lang="en-US" sz="1200" dirty="0">
                <a:solidFill>
                  <a:srgbClr val="0070C0"/>
                </a:solidFill>
                <a:hlinkClick r:id="rId4">
                  <a:extLst>
                    <a:ext uri="{A12FA001-AC4F-418D-AE19-62706E023703}">
                      <ahyp:hlinkClr xmlns:ahyp="http://schemas.microsoft.com/office/drawing/2018/hyperlinkcolor" val="tx"/>
                    </a:ext>
                  </a:extLst>
                </a:hlinkClick>
              </a:rPr>
              <a:t>source link</a:t>
            </a:r>
            <a:endParaRPr lang="en-US" sz="1200" dirty="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28 July 1851– 1</a:t>
            </a:r>
            <a:r>
              <a:rPr lang="en-US" baseline="30000" dirty="0"/>
              <a:t>st</a:t>
            </a:r>
            <a:r>
              <a:rPr lang="en-US" dirty="0"/>
              <a:t> </a:t>
            </a:r>
            <a:r>
              <a:rPr lang="en-US" dirty="0" err="1"/>
              <a:t>Daguerrotype</a:t>
            </a:r>
            <a:endParaRPr dirty="0"/>
          </a:p>
        </p:txBody>
      </p:sp>
      <p:sp>
        <p:nvSpPr>
          <p:cNvPr id="328" name="Google Shape;328;p30"/>
          <p:cNvSpPr txBox="1">
            <a:spLocks noGrp="1"/>
          </p:cNvSpPr>
          <p:nvPr>
            <p:ph type="body" idx="1"/>
          </p:nvPr>
        </p:nvSpPr>
        <p:spPr>
          <a:xfrm>
            <a:off x="304800" y="1515533"/>
            <a:ext cx="4400550" cy="231351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a:t>
            </a:r>
            <a:r>
              <a:rPr lang="en-US" sz="2800" dirty="0"/>
              <a:t>, </a:t>
            </a:r>
            <a:r>
              <a:rPr lang="en-US" sz="2800" dirty="0" err="1"/>
              <a:t>Königsberg</a:t>
            </a:r>
            <a:r>
              <a:rPr lang="en-US" sz="2800" dirty="0"/>
              <a:t>, Prussia</a:t>
            </a:r>
            <a:endParaRPr dirty="0"/>
          </a:p>
          <a:p>
            <a:pPr marL="798513" lvl="1" indent="-341313">
              <a:spcBef>
                <a:spcPts val="800"/>
              </a:spcBef>
              <a:buSzPts val="2800"/>
              <a:buChar char="•"/>
            </a:pPr>
            <a:r>
              <a:rPr lang="en-US" sz="2400" dirty="0"/>
              <a:t>By Julius </a:t>
            </a:r>
            <a:r>
              <a:rPr lang="en-US" sz="2400" dirty="0" err="1"/>
              <a:t>Berkowski</a:t>
            </a:r>
            <a:endParaRPr sz="2400" dirty="0"/>
          </a:p>
          <a:p>
            <a:pPr marL="798513" lvl="1" indent="-341313">
              <a:spcBef>
                <a:spcPts val="800"/>
              </a:spcBef>
              <a:buSzPts val="2800"/>
              <a:buChar char="•"/>
            </a:pPr>
            <a:r>
              <a:rPr lang="en-US" sz="2400" dirty="0"/>
              <a:t>6cm telescope, 84 sec exposure</a:t>
            </a:r>
            <a:r>
              <a:rPr lang="en-US" sz="2000" dirty="0"/>
              <a:t> </a:t>
            </a:r>
            <a:endParaRPr dirty="0"/>
          </a:p>
        </p:txBody>
      </p:sp>
      <p:pic>
        <p:nvPicPr>
          <p:cNvPr id="329" name="Google Shape;329;p30"/>
          <p:cNvPicPr preferRelativeResize="0"/>
          <p:nvPr/>
        </p:nvPicPr>
        <p:blipFill rotWithShape="1">
          <a:blip r:embed="rId3">
            <a:alphaModFix/>
          </a:blip>
          <a:srcRect/>
          <a:stretch/>
        </p:blipFill>
        <p:spPr>
          <a:xfrm>
            <a:off x="4902028" y="1524000"/>
            <a:ext cx="3796632" cy="3606800"/>
          </a:xfrm>
          <a:prstGeom prst="rect">
            <a:avLst/>
          </a:prstGeom>
          <a:noFill/>
          <a:ln>
            <a:noFill/>
          </a:ln>
        </p:spPr>
      </p:pic>
      <p:sp>
        <p:nvSpPr>
          <p:cNvPr id="330" name="Google Shape;330;p30"/>
          <p:cNvSpPr txBox="1"/>
          <p:nvPr/>
        </p:nvSpPr>
        <p:spPr>
          <a:xfrm>
            <a:off x="304800" y="5410200"/>
            <a:ext cx="8229600" cy="1200329"/>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Other observers: Robert Grant, William Swan, Karl Ludwig von Littrow – deduced that prominences were part of sun, because Moon covered/uncovered them</a:t>
            </a:r>
            <a:endParaRPr/>
          </a:p>
        </p:txBody>
      </p:sp>
      <p:sp>
        <p:nvSpPr>
          <p:cNvPr id="331" name="Google Shape;331;p30"/>
          <p:cNvSpPr txBox="1"/>
          <p:nvPr/>
        </p:nvSpPr>
        <p:spPr>
          <a:xfrm>
            <a:off x="130261" y="3917881"/>
            <a:ext cx="4749628" cy="12002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dirty="0" err="1">
                <a:solidFill>
                  <a:srgbClr val="0070C0"/>
                </a:solidFill>
                <a:latin typeface="Arial"/>
                <a:ea typeface="Arial"/>
                <a:cs typeface="Arial"/>
                <a:sym typeface="Arial"/>
              </a:rPr>
              <a:t>Daguerrotype</a:t>
            </a:r>
            <a:r>
              <a:rPr lang="en-US" sz="1800" b="1" i="1" dirty="0">
                <a:solidFill>
                  <a:srgbClr val="0070C0"/>
                </a:solidFill>
                <a:latin typeface="Arial"/>
                <a:ea typeface="Arial"/>
                <a:cs typeface="Arial"/>
                <a:sym typeface="Arial"/>
              </a:rPr>
              <a:t>: a method of recording images on silver-plated copper, developed by Louis Daguerre and introduced in 1839. </a:t>
            </a:r>
            <a:endParaRPr b="1" i="1" dirty="0"/>
          </a:p>
        </p:txBody>
      </p:sp>
      <p:sp>
        <p:nvSpPr>
          <p:cNvPr id="332" name="Google Shape;332;p30"/>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July 1860 –1</a:t>
            </a:r>
            <a:r>
              <a:rPr lang="en-US" baseline="30000" dirty="0"/>
              <a:t>st</a:t>
            </a:r>
            <a:r>
              <a:rPr lang="en-US" dirty="0"/>
              <a:t> photo</a:t>
            </a:r>
            <a:endParaRPr dirty="0"/>
          </a:p>
        </p:txBody>
      </p:sp>
      <p:sp>
        <p:nvSpPr>
          <p:cNvPr id="338" name="Google Shape;338;p31"/>
          <p:cNvSpPr txBox="1">
            <a:spLocks noGrp="1"/>
          </p:cNvSpPr>
          <p:nvPr>
            <p:ph type="body" idx="1"/>
          </p:nvPr>
        </p:nvSpPr>
        <p:spPr>
          <a:xfrm>
            <a:off x="304801" y="1371600"/>
            <a:ext cx="4191000" cy="5257800"/>
          </a:xfrm>
          <a:prstGeom prst="rect">
            <a:avLst/>
          </a:prstGeom>
          <a:solidFill>
            <a:srgbClr val="FFFF00"/>
          </a:solidFill>
          <a:ln>
            <a:noFill/>
          </a:ln>
        </p:spPr>
        <p:txBody>
          <a:bodyPr spcFirstLastPara="1" wrap="square" lIns="90000" tIns="46800" rIns="90000" bIns="46800" anchor="t" anchorCtr="0">
            <a:noAutofit/>
          </a:bodyPr>
          <a:lstStyle/>
          <a:p>
            <a:pPr marL="341313" lvl="0" indent="-138113" algn="l" rtl="0">
              <a:lnSpc>
                <a:spcPct val="97000"/>
              </a:lnSpc>
              <a:spcBef>
                <a:spcPts val="0"/>
              </a:spcBef>
              <a:spcAft>
                <a:spcPts val="0"/>
              </a:spcAft>
              <a:buSzPts val="3200"/>
              <a:buNone/>
            </a:pPr>
            <a:endParaRPr dirty="0"/>
          </a:p>
          <a:p>
            <a:pPr marL="341313" lvl="0" indent="-341313" algn="l" rtl="0">
              <a:lnSpc>
                <a:spcPct val="97000"/>
              </a:lnSpc>
              <a:spcBef>
                <a:spcPts val="800"/>
              </a:spcBef>
              <a:spcAft>
                <a:spcPts val="0"/>
              </a:spcAft>
              <a:buSzPts val="3200"/>
              <a:buChar char="•"/>
            </a:pPr>
            <a:r>
              <a:rPr lang="en-US" u="sng" dirty="0"/>
              <a:t>Total solar, France + Spain</a:t>
            </a:r>
            <a:endParaRPr u="sng" dirty="0"/>
          </a:p>
          <a:p>
            <a:pPr marL="341313" lvl="0" indent="-341313" algn="l" rtl="0">
              <a:lnSpc>
                <a:spcPct val="97000"/>
              </a:lnSpc>
              <a:spcBef>
                <a:spcPts val="800"/>
              </a:spcBef>
              <a:spcAft>
                <a:spcPts val="0"/>
              </a:spcAft>
              <a:buSzPts val="3200"/>
              <a:buChar char="•"/>
            </a:pPr>
            <a:r>
              <a:rPr lang="en-US" dirty="0">
                <a:solidFill>
                  <a:srgbClr val="0070C0"/>
                </a:solidFill>
              </a:rPr>
              <a:t>Wet plate photo, Warren de la Rue</a:t>
            </a:r>
            <a:endParaRPr dirty="0">
              <a:solidFill>
                <a:srgbClr val="0070C0"/>
              </a:solidFill>
            </a:endParaRPr>
          </a:p>
          <a:p>
            <a:pPr marL="798513" lvl="1" indent="-341313">
              <a:spcBef>
                <a:spcPts val="800"/>
              </a:spcBef>
              <a:buSzPts val="3200"/>
              <a:buChar char="•"/>
            </a:pPr>
            <a:r>
              <a:rPr lang="en-US" i="1" dirty="0">
                <a:solidFill>
                  <a:srgbClr val="0070C0"/>
                </a:solidFill>
              </a:rPr>
              <a:t>Photograph proved that </a:t>
            </a:r>
            <a:r>
              <a:rPr lang="en-US" i="1" u="sng" dirty="0">
                <a:solidFill>
                  <a:srgbClr val="C00000"/>
                </a:solidFill>
              </a:rPr>
              <a:t>prominences looked same from all over Earth</a:t>
            </a:r>
            <a:r>
              <a:rPr lang="en-US" i="1" dirty="0">
                <a:solidFill>
                  <a:srgbClr val="0070C0"/>
                </a:solidFill>
              </a:rPr>
              <a:t> </a:t>
            </a:r>
            <a:r>
              <a:rPr lang="en-US" i="1" dirty="0">
                <a:solidFill>
                  <a:srgbClr val="0070C0"/>
                </a:solidFill>
                <a:sym typeface="Wingdings" pitchFamily="2" charset="2"/>
              </a:rPr>
              <a:t></a:t>
            </a:r>
            <a:r>
              <a:rPr lang="en-US" i="1" dirty="0">
                <a:solidFill>
                  <a:srgbClr val="0070C0"/>
                </a:solidFill>
              </a:rPr>
              <a:t> solar in origin</a:t>
            </a:r>
            <a:endParaRPr i="1" dirty="0">
              <a:solidFill>
                <a:srgbClr val="0070C0"/>
              </a:solidFill>
            </a:endParaRPr>
          </a:p>
        </p:txBody>
      </p:sp>
      <p:pic>
        <p:nvPicPr>
          <p:cNvPr id="339" name="Google Shape;339;p31"/>
          <p:cNvPicPr preferRelativeResize="0"/>
          <p:nvPr/>
        </p:nvPicPr>
        <p:blipFill rotWithShape="1">
          <a:blip r:embed="rId3">
            <a:alphaModFix/>
          </a:blip>
          <a:srcRect/>
          <a:stretch/>
        </p:blipFill>
        <p:spPr>
          <a:xfrm>
            <a:off x="5181600" y="1524000"/>
            <a:ext cx="3435418" cy="3505200"/>
          </a:xfrm>
          <a:prstGeom prst="rect">
            <a:avLst/>
          </a:prstGeom>
          <a:noFill/>
          <a:ln>
            <a:noFill/>
          </a:ln>
        </p:spPr>
      </p:pic>
      <p:sp>
        <p:nvSpPr>
          <p:cNvPr id="340" name="Google Shape;340;p31"/>
          <p:cNvSpPr txBox="1"/>
          <p:nvPr/>
        </p:nvSpPr>
        <p:spPr>
          <a:xfrm>
            <a:off x="4648202" y="5181600"/>
            <a:ext cx="4343398"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de la Rue’s family had printing business – makes all of UK’s bank notes, contribute to 1/3 of world’s banknote security features</a:t>
            </a:r>
            <a:endParaRPr/>
          </a:p>
        </p:txBody>
      </p:sp>
      <p:sp>
        <p:nvSpPr>
          <p:cNvPr id="341" name="Google Shape;341;p31"/>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18 Aug 1868, 7 Aug 1869 – More Discoveries</a:t>
            </a:r>
            <a:endParaRPr dirty="0"/>
          </a:p>
        </p:txBody>
      </p:sp>
      <p:sp>
        <p:nvSpPr>
          <p:cNvPr id="347" name="Google Shape;347;p32"/>
          <p:cNvSpPr txBox="1">
            <a:spLocks noGrp="1"/>
          </p:cNvSpPr>
          <p:nvPr>
            <p:ph type="body" idx="1"/>
          </p:nvPr>
        </p:nvSpPr>
        <p:spPr>
          <a:xfrm>
            <a:off x="1" y="1371600"/>
            <a:ext cx="7429500" cy="5334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Total solar, 1868 – south Asia</a:t>
            </a:r>
            <a:endParaRPr u="sng" dirty="0"/>
          </a:p>
          <a:p>
            <a:pPr marL="741363" lvl="1" indent="-284163" algn="l" rtl="0">
              <a:lnSpc>
                <a:spcPct val="97000"/>
              </a:lnSpc>
              <a:spcBef>
                <a:spcPts val="700"/>
              </a:spcBef>
              <a:spcAft>
                <a:spcPts val="0"/>
              </a:spcAft>
              <a:buSzPts val="2400"/>
              <a:buChar char="–"/>
            </a:pPr>
            <a:r>
              <a:rPr lang="en-US" sz="2400" dirty="0"/>
              <a:t>Led to discovery of helium</a:t>
            </a:r>
            <a:endParaRPr dirty="0"/>
          </a:p>
          <a:p>
            <a:pPr marL="741363" lvl="1" indent="-284163" algn="l" rtl="0">
              <a:lnSpc>
                <a:spcPct val="97000"/>
              </a:lnSpc>
              <a:spcBef>
                <a:spcPts val="700"/>
              </a:spcBef>
              <a:spcAft>
                <a:spcPts val="0"/>
              </a:spcAft>
              <a:buSzPts val="2400"/>
              <a:buChar char="–"/>
            </a:pPr>
            <a:r>
              <a:rPr lang="en-US" sz="2400" i="1" dirty="0">
                <a:solidFill>
                  <a:srgbClr val="C00000"/>
                </a:solidFill>
              </a:rPr>
              <a:t>Predicted by King Mongkut (Rama IV of Siam) to </a:t>
            </a:r>
            <a:r>
              <a:rPr lang="en-US" sz="2400" i="1" u="sng" dirty="0">
                <a:solidFill>
                  <a:schemeClr val="tx1"/>
                </a:solidFill>
              </a:rPr>
              <a:t>better accuracy</a:t>
            </a:r>
            <a:r>
              <a:rPr lang="en-US" sz="2400" i="1" dirty="0">
                <a:solidFill>
                  <a:srgbClr val="C00000"/>
                </a:solidFill>
              </a:rPr>
              <a:t> than French astronomers who went to observe it</a:t>
            </a:r>
            <a:endParaRPr i="1" dirty="0">
              <a:solidFill>
                <a:srgbClr val="C00000"/>
              </a:solidFill>
            </a:endParaRPr>
          </a:p>
          <a:p>
            <a:pPr marL="741363" lvl="1" indent="-131762" algn="l" rtl="0">
              <a:lnSpc>
                <a:spcPct val="97000"/>
              </a:lnSpc>
              <a:spcBef>
                <a:spcPts val="700"/>
              </a:spcBef>
              <a:spcAft>
                <a:spcPts val="0"/>
              </a:spcAft>
              <a:buSzPts val="2400"/>
              <a:buNone/>
            </a:pPr>
            <a:endParaRPr sz="2400" dirty="0"/>
          </a:p>
          <a:p>
            <a:pPr marL="341313" lvl="0" indent="-341313" algn="l" rtl="0">
              <a:lnSpc>
                <a:spcPct val="97000"/>
              </a:lnSpc>
              <a:spcBef>
                <a:spcPts val="800"/>
              </a:spcBef>
              <a:spcAft>
                <a:spcPts val="0"/>
              </a:spcAft>
              <a:buSzPts val="2800"/>
              <a:buChar char="•"/>
            </a:pPr>
            <a:r>
              <a:rPr lang="en-US" sz="2800" u="sng" dirty="0"/>
              <a:t>Total, 1869 – Alaska, W Canada, NE USA</a:t>
            </a:r>
            <a:endParaRPr u="sng" dirty="0"/>
          </a:p>
          <a:p>
            <a:pPr marL="741363" lvl="1" indent="-284163" algn="l" rtl="0">
              <a:lnSpc>
                <a:spcPct val="97000"/>
              </a:lnSpc>
              <a:spcBef>
                <a:spcPts val="700"/>
              </a:spcBef>
              <a:spcAft>
                <a:spcPts val="0"/>
              </a:spcAft>
              <a:buSzPts val="2400"/>
              <a:buChar char="–"/>
            </a:pPr>
            <a:r>
              <a:rPr lang="en-US" sz="2400" dirty="0"/>
              <a:t>Charles A Young &amp; William Harkness independently discovered new emission line</a:t>
            </a:r>
            <a:endParaRPr dirty="0"/>
          </a:p>
          <a:p>
            <a:pPr marL="741363" lvl="1" indent="-284163" algn="l" rtl="0">
              <a:lnSpc>
                <a:spcPct val="97000"/>
              </a:lnSpc>
              <a:spcBef>
                <a:spcPts val="700"/>
              </a:spcBef>
              <a:spcAft>
                <a:spcPts val="0"/>
              </a:spcAft>
              <a:buSzPts val="2400"/>
              <a:buChar char="–"/>
            </a:pPr>
            <a:r>
              <a:rPr lang="en-US" sz="2400" dirty="0"/>
              <a:t>Called “coronium”</a:t>
            </a:r>
            <a:endParaRPr dirty="0"/>
          </a:p>
          <a:p>
            <a:pPr marL="741363" lvl="1" indent="-284163" algn="l" rtl="0">
              <a:lnSpc>
                <a:spcPct val="97000"/>
              </a:lnSpc>
              <a:spcBef>
                <a:spcPts val="700"/>
              </a:spcBef>
              <a:spcAft>
                <a:spcPts val="0"/>
              </a:spcAft>
              <a:buSzPts val="2400"/>
              <a:buChar char="–"/>
            </a:pPr>
            <a:r>
              <a:rPr lang="en-US" sz="2400" dirty="0"/>
              <a:t>Identified in 1941 as iron ionized 13 times (by Bengt </a:t>
            </a:r>
            <a:r>
              <a:rPr lang="en-US" sz="2400" dirty="0" err="1"/>
              <a:t>Edlen</a:t>
            </a:r>
            <a:r>
              <a:rPr lang="en-US" sz="2400" dirty="0"/>
              <a:t>, Sweden) </a:t>
            </a:r>
            <a:r>
              <a:rPr lang="en-US" sz="2400" dirty="0">
                <a:sym typeface="Wingdings" pitchFamily="2" charset="2"/>
              </a:rPr>
              <a:t></a:t>
            </a:r>
            <a:r>
              <a:rPr lang="en-US" sz="2400" b="1" i="1" dirty="0">
                <a:solidFill>
                  <a:srgbClr val="0070C0"/>
                </a:solidFill>
              </a:rPr>
              <a:t> corona has to be hot!</a:t>
            </a:r>
            <a:endParaRPr b="1" i="1" dirty="0">
              <a:solidFill>
                <a:srgbClr val="0070C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48" name="Google Shape;348;p32"/>
          <p:cNvSpPr txBox="1"/>
          <p:nvPr/>
        </p:nvSpPr>
        <p:spPr>
          <a:xfrm>
            <a:off x="152400" y="1068351"/>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C4145532-1A9A-4045-A008-71C53226DE59}"/>
              </a:ext>
            </a:extLst>
          </p:cNvPr>
          <p:cNvPicPr>
            <a:picLocks noChangeAspect="1"/>
          </p:cNvPicPr>
          <p:nvPr/>
        </p:nvPicPr>
        <p:blipFill>
          <a:blip r:embed="rId3"/>
          <a:stretch>
            <a:fillRect/>
          </a:stretch>
        </p:blipFill>
        <p:spPr>
          <a:xfrm>
            <a:off x="7151914" y="750094"/>
            <a:ext cx="1992086" cy="2653096"/>
          </a:xfrm>
          <a:prstGeom prst="rect">
            <a:avLst/>
          </a:prstGeom>
        </p:spPr>
      </p:pic>
      <p:sp>
        <p:nvSpPr>
          <p:cNvPr id="4" name="TextBox 3">
            <a:extLst>
              <a:ext uri="{FF2B5EF4-FFF2-40B4-BE49-F238E27FC236}">
                <a16:creationId xmlns:a16="http://schemas.microsoft.com/office/drawing/2014/main" id="{DDCCFFBA-A966-614D-8653-54EB5E02D43C}"/>
              </a:ext>
            </a:extLst>
          </p:cNvPr>
          <p:cNvSpPr txBox="1"/>
          <p:nvPr/>
        </p:nvSpPr>
        <p:spPr>
          <a:xfrm>
            <a:off x="7086600" y="3510643"/>
            <a:ext cx="1943100" cy="954107"/>
          </a:xfrm>
          <a:prstGeom prst="rect">
            <a:avLst/>
          </a:prstGeom>
          <a:solidFill>
            <a:schemeClr val="bg1">
              <a:lumMod val="95000"/>
            </a:schemeClr>
          </a:solidFill>
        </p:spPr>
        <p:txBody>
          <a:bodyPr wrap="square" rtlCol="0">
            <a:spAutoFit/>
          </a:bodyPr>
          <a:lstStyle/>
          <a:p>
            <a:r>
              <a:rPr lang="en-US" dirty="0"/>
              <a:t>King Mongkut (1804-68), undated, Throne Hall, The Grand Palace - </a:t>
            </a:r>
            <a:r>
              <a:rPr lang="en-US" dirty="0">
                <a:solidFill>
                  <a:srgbClr val="0070C0"/>
                </a:solidFill>
                <a:hlinkClick r:id="rId4">
                  <a:extLst>
                    <a:ext uri="{A12FA001-AC4F-418D-AE19-62706E023703}">
                      <ahyp:hlinkClr xmlns:ahyp="http://schemas.microsoft.com/office/drawing/2018/hyperlinkcolor" val="tx"/>
                    </a:ext>
                  </a:extLst>
                </a:hlinkClick>
              </a:rPr>
              <a:t>LINK</a:t>
            </a:r>
            <a:endParaRPr lang="en-US" dirty="0">
              <a:solidFill>
                <a:srgbClr val="0070C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3"/>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 May 1919 – Einstein’s Eclipse</a:t>
            </a:r>
            <a:endParaRPr dirty="0"/>
          </a:p>
        </p:txBody>
      </p:sp>
      <p:sp>
        <p:nvSpPr>
          <p:cNvPr id="354" name="Google Shape;354;p33"/>
          <p:cNvSpPr txBox="1">
            <a:spLocks noGrp="1"/>
          </p:cNvSpPr>
          <p:nvPr>
            <p:ph type="body" idx="1"/>
          </p:nvPr>
        </p:nvSpPr>
        <p:spPr>
          <a:xfrm>
            <a:off x="304801" y="1371600"/>
            <a:ext cx="3276600" cy="25908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u="sng" dirty="0"/>
              <a:t>Brazil, Africa</a:t>
            </a:r>
            <a:endParaRPr u="sng" dirty="0"/>
          </a:p>
          <a:p>
            <a:pPr marL="341313" lvl="0" indent="-341313" algn="l" rtl="0">
              <a:lnSpc>
                <a:spcPct val="97000"/>
              </a:lnSpc>
              <a:spcBef>
                <a:spcPts val="800"/>
              </a:spcBef>
              <a:spcAft>
                <a:spcPts val="0"/>
              </a:spcAft>
              <a:buSzPts val="2800"/>
              <a:buChar char="•"/>
            </a:pPr>
            <a:r>
              <a:rPr lang="en-US" sz="2800" dirty="0"/>
              <a:t>Confirmed theory of general relativity</a:t>
            </a:r>
            <a:endParaRPr dirty="0"/>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355" name="Google Shape;355;p33"/>
          <p:cNvPicPr preferRelativeResize="0"/>
          <p:nvPr/>
        </p:nvPicPr>
        <p:blipFill rotWithShape="1">
          <a:blip r:embed="rId3">
            <a:alphaModFix/>
          </a:blip>
          <a:srcRect/>
          <a:stretch/>
        </p:blipFill>
        <p:spPr>
          <a:xfrm>
            <a:off x="3962400" y="1524000"/>
            <a:ext cx="4972152" cy="4060591"/>
          </a:xfrm>
          <a:prstGeom prst="rect">
            <a:avLst/>
          </a:prstGeom>
          <a:noFill/>
          <a:ln>
            <a:noFill/>
          </a:ln>
        </p:spPr>
      </p:pic>
      <p:pic>
        <p:nvPicPr>
          <p:cNvPr id="356" name="Google Shape;356;p33"/>
          <p:cNvPicPr preferRelativeResize="0"/>
          <p:nvPr/>
        </p:nvPicPr>
        <p:blipFill rotWithShape="1">
          <a:blip r:embed="rId4">
            <a:alphaModFix/>
          </a:blip>
          <a:srcRect/>
          <a:stretch/>
        </p:blipFill>
        <p:spPr>
          <a:xfrm rot="10800000">
            <a:off x="578224" y="3962400"/>
            <a:ext cx="2895601" cy="1628776"/>
          </a:xfrm>
          <a:prstGeom prst="rect">
            <a:avLst/>
          </a:prstGeom>
          <a:noFill/>
          <a:ln>
            <a:noFill/>
          </a:ln>
        </p:spPr>
      </p:pic>
      <p:sp>
        <p:nvSpPr>
          <p:cNvPr id="357" name="Google Shape;357;p33"/>
          <p:cNvSpPr txBox="1"/>
          <p:nvPr/>
        </p:nvSpPr>
        <p:spPr>
          <a:xfrm>
            <a:off x="578224" y="5791200"/>
            <a:ext cx="3200400" cy="92333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030A0"/>
                </a:solidFill>
                <a:latin typeface="Arial"/>
                <a:ea typeface="Arial"/>
                <a:cs typeface="Arial"/>
                <a:sym typeface="Arial"/>
              </a:rPr>
              <a:t>Positions of stars deflected by 1.75 arcseconds during eclipse – exactly as predicted</a:t>
            </a:r>
            <a:endParaRPr/>
          </a:p>
        </p:txBody>
      </p:sp>
      <p:sp>
        <p:nvSpPr>
          <p:cNvPr id="358" name="Google Shape;358;p33"/>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152400" y="128588"/>
            <a:ext cx="8532813" cy="12430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1970s – Eclipse Hunters &amp; Concord</a:t>
            </a:r>
            <a:endParaRPr dirty="0"/>
          </a:p>
        </p:txBody>
      </p:sp>
      <p:sp>
        <p:nvSpPr>
          <p:cNvPr id="364" name="Google Shape;364;p34"/>
          <p:cNvSpPr txBox="1">
            <a:spLocks noGrp="1"/>
          </p:cNvSpPr>
          <p:nvPr>
            <p:ph type="body" idx="1"/>
          </p:nvPr>
        </p:nvSpPr>
        <p:spPr>
          <a:xfrm>
            <a:off x="1" y="1387928"/>
            <a:ext cx="7772400" cy="5355771"/>
          </a:xfrm>
          <a:prstGeom prst="rect">
            <a:avLst/>
          </a:prstGeom>
          <a:solidFill>
            <a:srgbClr val="FFFF00"/>
          </a:solidFill>
          <a:ln>
            <a:noFill/>
          </a:ln>
        </p:spPr>
        <p:txBody>
          <a:bodyPr spcFirstLastPara="1" wrap="square" lIns="90000" tIns="46800" rIns="90000" bIns="46800" anchor="t" anchorCtr="0">
            <a:noAutofit/>
          </a:bodyPr>
          <a:lstStyle/>
          <a:p>
            <a:pPr marL="341313" lvl="0" indent="-341313">
              <a:spcBef>
                <a:spcPts val="0"/>
              </a:spcBef>
              <a:buSzPts val="2800"/>
            </a:pPr>
            <a:r>
              <a:rPr lang="en-US" sz="2400" u="sng" dirty="0">
                <a:solidFill>
                  <a:srgbClr val="7030A0"/>
                </a:solidFill>
              </a:rPr>
              <a:t>7 Mar 1970</a:t>
            </a:r>
            <a:r>
              <a:rPr lang="en-US" sz="2400" dirty="0">
                <a:solidFill>
                  <a:srgbClr val="7030A0"/>
                </a:solidFill>
              </a:rPr>
              <a:t> -- Total solar, up east coast of USA</a:t>
            </a:r>
            <a:endParaRPr sz="28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Huge crowds saw it - </a:t>
            </a:r>
            <a:r>
              <a:rPr lang="en-US" sz="2000" dirty="0">
                <a:solidFill>
                  <a:srgbClr val="0070C0"/>
                </a:solidFill>
                <a:hlinkClick r:id="rId3">
                  <a:extLst>
                    <a:ext uri="{A12FA001-AC4F-418D-AE19-62706E023703}">
                      <ahyp:hlinkClr xmlns:ahyp="http://schemas.microsoft.com/office/drawing/2018/hyperlinkcolor" val="tx"/>
                    </a:ext>
                  </a:extLst>
                </a:hlinkClick>
              </a:rPr>
              <a:t>LINK</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Much media coverage</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Birth of “Eclipse Hunters” and “Umbraphiles”</a:t>
            </a:r>
            <a:endParaRPr sz="2400" dirty="0">
              <a:solidFill>
                <a:srgbClr val="7030A0"/>
              </a:solidFill>
            </a:endParaRPr>
          </a:p>
          <a:p>
            <a:pPr marL="741363" lvl="1" indent="-284163" algn="l" rtl="0">
              <a:lnSpc>
                <a:spcPct val="97000"/>
              </a:lnSpc>
              <a:spcBef>
                <a:spcPts val="700"/>
              </a:spcBef>
              <a:spcAft>
                <a:spcPts val="0"/>
              </a:spcAft>
              <a:buSzPts val="2400"/>
              <a:buChar char="–"/>
            </a:pPr>
            <a:r>
              <a:rPr lang="en-US" sz="2000" dirty="0">
                <a:solidFill>
                  <a:srgbClr val="7030A0"/>
                </a:solidFill>
              </a:rPr>
              <a:t>Finally dispelled (for many people) suspicion of eclipses, popularized observations</a:t>
            </a:r>
            <a:endParaRPr sz="2400" dirty="0">
              <a:solidFill>
                <a:srgbClr val="7030A0"/>
              </a:solidFill>
            </a:endParaRPr>
          </a:p>
          <a:p>
            <a:pPr marL="341313" lvl="0" indent="-341313" algn="l" rtl="0">
              <a:lnSpc>
                <a:spcPct val="97000"/>
              </a:lnSpc>
              <a:spcBef>
                <a:spcPts val="800"/>
              </a:spcBef>
              <a:spcAft>
                <a:spcPts val="0"/>
              </a:spcAft>
              <a:buSzPts val="2800"/>
              <a:buChar char="•"/>
            </a:pPr>
            <a:r>
              <a:rPr lang="en-US" sz="2400" u="sng" dirty="0"/>
              <a:t>10 July 1972</a:t>
            </a:r>
            <a:r>
              <a:rPr lang="en-US" sz="2400" dirty="0"/>
              <a:t> – </a:t>
            </a:r>
            <a:r>
              <a:rPr lang="en-US" sz="2400" i="1" dirty="0"/>
              <a:t>1</a:t>
            </a:r>
            <a:r>
              <a:rPr lang="en-US" sz="2400" i="1" baseline="30000" dirty="0"/>
              <a:t>st</a:t>
            </a:r>
            <a:r>
              <a:rPr lang="en-US" sz="2400" i="1" dirty="0"/>
              <a:t> </a:t>
            </a:r>
            <a:r>
              <a:rPr lang="en-US" sz="2400" i="1" dirty="0">
                <a:solidFill>
                  <a:srgbClr val="0070C0"/>
                </a:solidFill>
                <a:hlinkClick r:id="rId4">
                  <a:extLst>
                    <a:ext uri="{A12FA001-AC4F-418D-AE19-62706E023703}">
                      <ahyp:hlinkClr xmlns:ahyp="http://schemas.microsoft.com/office/drawing/2018/hyperlinkcolor" val="tx"/>
                    </a:ext>
                  </a:extLst>
                </a:hlinkClick>
              </a:rPr>
              <a:t>eclipse cruise</a:t>
            </a:r>
            <a:r>
              <a:rPr lang="en-US" sz="2400" i="1" dirty="0"/>
              <a:t>, N Atlantic</a:t>
            </a:r>
          </a:p>
          <a:p>
            <a:pPr marL="798513" lvl="1" indent="-341313">
              <a:spcBef>
                <a:spcPts val="800"/>
              </a:spcBef>
              <a:buSzPts val="2800"/>
              <a:buChar char="•"/>
            </a:pPr>
            <a:r>
              <a:rPr lang="en-US" sz="2400" i="1" dirty="0"/>
              <a:t>834 people, 1 cat, Olympia from NYC, </a:t>
            </a:r>
            <a:r>
              <a:rPr lang="en-US" sz="2400" i="1" dirty="0">
                <a:solidFill>
                  <a:srgbClr val="0070C0"/>
                </a:solidFill>
                <a:hlinkClick r:id="rId5">
                  <a:extLst>
                    <a:ext uri="{A12FA001-AC4F-418D-AE19-62706E023703}">
                      <ahyp:hlinkClr xmlns:ahyp="http://schemas.microsoft.com/office/drawing/2018/hyperlinkcolor" val="tx"/>
                    </a:ext>
                  </a:extLst>
                </a:hlinkClick>
              </a:rPr>
              <a:t>whistle</a:t>
            </a:r>
            <a:endParaRPr dirty="0">
              <a:solidFill>
                <a:srgbClr val="0070C0"/>
              </a:solidFill>
            </a:endParaRPr>
          </a:p>
          <a:p>
            <a:pPr marL="341313" lvl="0" indent="-341313" algn="l" rtl="0">
              <a:lnSpc>
                <a:spcPct val="97000"/>
              </a:lnSpc>
              <a:spcBef>
                <a:spcPts val="800"/>
              </a:spcBef>
              <a:spcAft>
                <a:spcPts val="0"/>
              </a:spcAft>
              <a:buSzPts val="2800"/>
              <a:buChar char="•"/>
            </a:pPr>
            <a:r>
              <a:rPr lang="en-US" sz="2400" u="sng" dirty="0"/>
              <a:t>30 June 1973</a:t>
            </a:r>
            <a:endParaRPr sz="2800" u="sng" dirty="0"/>
          </a:p>
          <a:p>
            <a:pPr marL="741363" lvl="1" indent="-284163">
              <a:buSzPts val="2400"/>
            </a:pPr>
            <a:r>
              <a:rPr lang="en-US" sz="2000" b="1" dirty="0"/>
              <a:t>Concord supersonic plane </a:t>
            </a:r>
            <a:r>
              <a:rPr lang="en-US" sz="2000" dirty="0"/>
              <a:t>- followed totality for </a:t>
            </a:r>
            <a:r>
              <a:rPr lang="en-US" sz="2000" u="sng" dirty="0">
                <a:solidFill>
                  <a:srgbClr val="C00000"/>
                </a:solidFill>
              </a:rPr>
              <a:t>74 minutes</a:t>
            </a:r>
            <a:r>
              <a:rPr lang="en-US" sz="2000" dirty="0"/>
              <a:t> off coast of Africa; 33’ </a:t>
            </a:r>
            <a:r>
              <a:rPr lang="en-US" sz="2000" dirty="0">
                <a:solidFill>
                  <a:srgbClr val="0070C0"/>
                </a:solidFill>
                <a:hlinkClick r:id="rId6">
                  <a:extLst>
                    <a:ext uri="{A12FA001-AC4F-418D-AE19-62706E023703}">
                      <ahyp:hlinkClr xmlns:ahyp="http://schemas.microsoft.com/office/drawing/2018/hyperlinkcolor" val="tx"/>
                    </a:ext>
                  </a:extLst>
                </a:hlinkClick>
              </a:rPr>
              <a:t>VIDEO</a:t>
            </a:r>
            <a:r>
              <a:rPr lang="en-US" sz="2000" dirty="0"/>
              <a:t>; 9.5’ </a:t>
            </a:r>
            <a:r>
              <a:rPr lang="en-US" sz="2000" dirty="0">
                <a:solidFill>
                  <a:srgbClr val="0070C0"/>
                </a:solidFill>
                <a:hlinkClick r:id="rId7">
                  <a:extLst>
                    <a:ext uri="{A12FA001-AC4F-418D-AE19-62706E023703}">
                      <ahyp:hlinkClr xmlns:ahyp="http://schemas.microsoft.com/office/drawing/2018/hyperlinkcolor" val="tx"/>
                    </a:ext>
                  </a:extLst>
                </a:hlinkClick>
              </a:rPr>
              <a:t>VIDEO</a:t>
            </a:r>
            <a:r>
              <a:rPr lang="en-US" sz="2400" dirty="0"/>
              <a:t> </a:t>
            </a:r>
            <a:r>
              <a:rPr lang="en-US" sz="2000" dirty="0"/>
              <a:t>; 5.7’ </a:t>
            </a:r>
            <a:r>
              <a:rPr lang="en-US" sz="2000" dirty="0">
                <a:solidFill>
                  <a:srgbClr val="0070C0"/>
                </a:solidFill>
                <a:hlinkClick r:id="rId8">
                  <a:extLst>
                    <a:ext uri="{A12FA001-AC4F-418D-AE19-62706E023703}">
                      <ahyp:hlinkClr xmlns:ahyp="http://schemas.microsoft.com/office/drawing/2018/hyperlinkcolor" val="tx"/>
                    </a:ext>
                  </a:extLst>
                </a:hlinkClick>
              </a:rPr>
              <a:t>VIDEO </a:t>
            </a:r>
            <a:r>
              <a:rPr lang="en-US" sz="2000" dirty="0"/>
              <a:t>(French) ; 3.1’ </a:t>
            </a:r>
            <a:r>
              <a:rPr lang="en-US" sz="2000" dirty="0">
                <a:solidFill>
                  <a:srgbClr val="0070C0"/>
                </a:solidFill>
                <a:hlinkClick r:id="rId9">
                  <a:extLst>
                    <a:ext uri="{A12FA001-AC4F-418D-AE19-62706E023703}">
                      <ahyp:hlinkClr xmlns:ahyp="http://schemas.microsoft.com/office/drawing/2018/hyperlinkcolor" val="tx"/>
                    </a:ext>
                  </a:extLst>
                </a:hlinkClick>
              </a:rPr>
              <a:t>VIDEO</a:t>
            </a:r>
            <a:endParaRPr sz="2400" dirty="0">
              <a:solidFill>
                <a:srgbClr val="0070C0"/>
              </a:solidFill>
            </a:endParaRPr>
          </a:p>
          <a:p>
            <a:pPr marL="741363" lvl="1" indent="-284163" algn="l" rtl="0">
              <a:lnSpc>
                <a:spcPct val="97000"/>
              </a:lnSpc>
              <a:spcBef>
                <a:spcPts val="700"/>
              </a:spcBef>
              <a:spcAft>
                <a:spcPts val="0"/>
              </a:spcAft>
              <a:buSzPts val="2400"/>
              <a:buChar char="–"/>
            </a:pPr>
            <a:r>
              <a:rPr lang="en-US" sz="2000" b="1" i="1" dirty="0">
                <a:solidFill>
                  <a:srgbClr val="C00000"/>
                </a:solidFill>
              </a:rPr>
              <a:t>Normal maximum from ground is 7 minutes</a:t>
            </a:r>
            <a:endParaRPr sz="2400" b="1" i="1" dirty="0">
              <a:solidFill>
                <a:srgbClr val="C00000"/>
              </a:solidFill>
            </a:endParaRPr>
          </a:p>
          <a:p>
            <a:pPr marL="341313" lvl="0" indent="-188913" algn="l" rtl="0">
              <a:lnSpc>
                <a:spcPct val="97000"/>
              </a:lnSpc>
              <a:spcBef>
                <a:spcPts val="800"/>
              </a:spcBef>
              <a:spcAft>
                <a:spcPts val="0"/>
              </a:spcAft>
              <a:buSzPts val="2400"/>
              <a:buNone/>
            </a:pPr>
            <a:endParaRPr sz="2400" dirty="0"/>
          </a:p>
          <a:p>
            <a:pPr marL="341313" lvl="0" indent="-163513" algn="l" rtl="0">
              <a:lnSpc>
                <a:spcPct val="97000"/>
              </a:lnSpc>
              <a:spcBef>
                <a:spcPts val="800"/>
              </a:spcBef>
              <a:spcAft>
                <a:spcPts val="0"/>
              </a:spcAft>
              <a:buSzPts val="2800"/>
              <a:buNone/>
            </a:pPr>
            <a:endParaRPr sz="28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65" name="Google Shape;365;p34"/>
          <p:cNvSpPr txBox="1"/>
          <p:nvPr/>
        </p:nvSpPr>
        <p:spPr>
          <a:xfrm>
            <a:off x="152400" y="97140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pic>
        <p:nvPicPr>
          <p:cNvPr id="3" name="Picture 2">
            <a:extLst>
              <a:ext uri="{FF2B5EF4-FFF2-40B4-BE49-F238E27FC236}">
                <a16:creationId xmlns:a16="http://schemas.microsoft.com/office/drawing/2014/main" id="{53D8DF9F-5248-8145-AF40-456E79FCBFC4}"/>
              </a:ext>
            </a:extLst>
          </p:cNvPr>
          <p:cNvPicPr>
            <a:picLocks noChangeAspect="1"/>
          </p:cNvPicPr>
          <p:nvPr/>
        </p:nvPicPr>
        <p:blipFill>
          <a:blip r:embed="rId10"/>
          <a:stretch>
            <a:fillRect/>
          </a:stretch>
        </p:blipFill>
        <p:spPr>
          <a:xfrm>
            <a:off x="7282673" y="3204936"/>
            <a:ext cx="1861327" cy="1432379"/>
          </a:xfrm>
          <a:prstGeom prst="rect">
            <a:avLst/>
          </a:prstGeom>
        </p:spPr>
      </p:pic>
      <p:sp>
        <p:nvSpPr>
          <p:cNvPr id="4" name="TextBox 3">
            <a:extLst>
              <a:ext uri="{FF2B5EF4-FFF2-40B4-BE49-F238E27FC236}">
                <a16:creationId xmlns:a16="http://schemas.microsoft.com/office/drawing/2014/main" id="{4F977CC0-0A5B-2B47-B6EF-C7E2D793FB54}"/>
              </a:ext>
            </a:extLst>
          </p:cNvPr>
          <p:cNvSpPr txBox="1"/>
          <p:nvPr/>
        </p:nvSpPr>
        <p:spPr>
          <a:xfrm>
            <a:off x="7772401" y="4654769"/>
            <a:ext cx="1338943" cy="1815882"/>
          </a:xfrm>
          <a:prstGeom prst="rect">
            <a:avLst/>
          </a:prstGeom>
          <a:solidFill>
            <a:srgbClr val="A7FFEC"/>
          </a:solidFill>
        </p:spPr>
        <p:txBody>
          <a:bodyPr wrap="square" rtlCol="0">
            <a:spAutoFit/>
          </a:bodyPr>
          <a:lstStyle/>
          <a:p>
            <a:r>
              <a:rPr lang="en-US" i="1" dirty="0"/>
              <a:t>Concorde 001, with 4 special quartz windows for observation.  Beckman et al. 1973, Nature - </a:t>
            </a:r>
            <a:r>
              <a:rPr lang="en-US" i="1" dirty="0">
                <a:solidFill>
                  <a:srgbClr val="0070C0"/>
                </a:solidFill>
                <a:hlinkClick r:id="rId11">
                  <a:extLst>
                    <a:ext uri="{A12FA001-AC4F-418D-AE19-62706E023703}">
                      <ahyp:hlinkClr xmlns:ahyp="http://schemas.microsoft.com/office/drawing/2018/hyperlinkcolor" val="tx"/>
                    </a:ext>
                  </a:extLst>
                </a:hlinkClick>
              </a:rPr>
              <a:t>LINK</a:t>
            </a:r>
            <a:endParaRPr lang="en-US" i="1" dirty="0">
              <a:solidFill>
                <a:srgbClr val="0070C0"/>
              </a:solidFill>
            </a:endParaRPr>
          </a:p>
        </p:txBody>
      </p:sp>
      <p:pic>
        <p:nvPicPr>
          <p:cNvPr id="6" name="Picture 5">
            <a:extLst>
              <a:ext uri="{FF2B5EF4-FFF2-40B4-BE49-F238E27FC236}">
                <a16:creationId xmlns:a16="http://schemas.microsoft.com/office/drawing/2014/main" id="{7E72ECC0-1942-3840-8F8E-DAA1D97DDBBA}"/>
              </a:ext>
            </a:extLst>
          </p:cNvPr>
          <p:cNvPicPr>
            <a:picLocks noChangeAspect="1"/>
          </p:cNvPicPr>
          <p:nvPr/>
        </p:nvPicPr>
        <p:blipFill>
          <a:blip r:embed="rId12"/>
          <a:stretch>
            <a:fillRect/>
          </a:stretch>
        </p:blipFill>
        <p:spPr>
          <a:xfrm>
            <a:off x="7282673" y="1387928"/>
            <a:ext cx="1812062" cy="1239832"/>
          </a:xfrm>
          <a:prstGeom prst="rect">
            <a:avLst/>
          </a:prstGeom>
        </p:spPr>
      </p:pic>
      <p:sp>
        <p:nvSpPr>
          <p:cNvPr id="7" name="TextBox 6">
            <a:extLst>
              <a:ext uri="{FF2B5EF4-FFF2-40B4-BE49-F238E27FC236}">
                <a16:creationId xmlns:a16="http://schemas.microsoft.com/office/drawing/2014/main" id="{08003A9D-1CCB-5247-8EC2-077AB5812B53}"/>
              </a:ext>
            </a:extLst>
          </p:cNvPr>
          <p:cNvSpPr txBox="1"/>
          <p:nvPr/>
        </p:nvSpPr>
        <p:spPr>
          <a:xfrm>
            <a:off x="7282672" y="2576293"/>
            <a:ext cx="1828671" cy="738664"/>
          </a:xfrm>
          <a:prstGeom prst="rect">
            <a:avLst/>
          </a:prstGeom>
          <a:solidFill>
            <a:schemeClr val="bg1">
              <a:lumMod val="95000"/>
            </a:schemeClr>
          </a:solidFill>
        </p:spPr>
        <p:txBody>
          <a:bodyPr wrap="square" rtlCol="0">
            <a:spAutoFit/>
          </a:bodyPr>
          <a:lstStyle/>
          <a:p>
            <a:r>
              <a:rPr lang="en-US" i="1" dirty="0"/>
              <a:t>TSS Olympia, Greece, 23000 tons, 1953-2010 - </a:t>
            </a:r>
            <a:r>
              <a:rPr lang="en-US" i="1" dirty="0">
                <a:solidFill>
                  <a:srgbClr val="0070C0"/>
                </a:solidFill>
                <a:hlinkClick r:id="rId13">
                  <a:extLst>
                    <a:ext uri="{A12FA001-AC4F-418D-AE19-62706E023703}">
                      <ahyp:hlinkClr xmlns:ahyp="http://schemas.microsoft.com/office/drawing/2018/hyperlinkcolor" val="tx"/>
                    </a:ext>
                  </a:extLst>
                </a:hlinkClick>
              </a:rPr>
              <a:t>LINK</a:t>
            </a:r>
            <a:endParaRPr lang="en-US" i="1" dirty="0">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txBox="1">
            <a:spLocks noGrp="1"/>
          </p:cNvSpPr>
          <p:nvPr>
            <p:ph type="title"/>
          </p:nvPr>
        </p:nvSpPr>
        <p:spPr>
          <a:xfrm>
            <a:off x="0" y="0"/>
            <a:ext cx="8609805" cy="1219200"/>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Information Age</a:t>
            </a:r>
            <a:endParaRPr dirty="0"/>
          </a:p>
        </p:txBody>
      </p:sp>
      <p:sp>
        <p:nvSpPr>
          <p:cNvPr id="371" name="Google Shape;371;p35"/>
          <p:cNvSpPr txBox="1">
            <a:spLocks noGrp="1"/>
          </p:cNvSpPr>
          <p:nvPr>
            <p:ph type="body" idx="1"/>
          </p:nvPr>
        </p:nvSpPr>
        <p:spPr>
          <a:xfrm>
            <a:off x="76201" y="1282700"/>
            <a:ext cx="8800701" cy="36703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dirty="0"/>
              <a:t>11 Aug 1999 – Europe</a:t>
            </a:r>
            <a:endParaRPr dirty="0"/>
          </a:p>
          <a:p>
            <a:pPr marL="741363" lvl="1" indent="-284163" algn="l" rtl="0">
              <a:lnSpc>
                <a:spcPct val="97000"/>
              </a:lnSpc>
              <a:spcBef>
                <a:spcPts val="700"/>
              </a:spcBef>
              <a:spcAft>
                <a:spcPts val="0"/>
              </a:spcAft>
              <a:buSzPts val="2400"/>
              <a:buChar char="–"/>
            </a:pPr>
            <a:r>
              <a:rPr lang="en-US" sz="2400" dirty="0"/>
              <a:t>Viewed by millions of people</a:t>
            </a:r>
            <a:endParaRPr dirty="0"/>
          </a:p>
          <a:p>
            <a:pPr marL="341313" lvl="0" indent="-341313" algn="l" rtl="0">
              <a:lnSpc>
                <a:spcPct val="97000"/>
              </a:lnSpc>
              <a:spcBef>
                <a:spcPts val="800"/>
              </a:spcBef>
              <a:spcAft>
                <a:spcPts val="0"/>
              </a:spcAft>
              <a:buSzPts val="2800"/>
              <a:buChar char="•"/>
            </a:pPr>
            <a:r>
              <a:rPr lang="en-US" sz="2800" dirty="0"/>
              <a:t>21 Aug 2017 – USA, coast-to-coast</a:t>
            </a:r>
            <a:endParaRPr dirty="0"/>
          </a:p>
          <a:p>
            <a:pPr marL="741363" lvl="1" indent="-284163" algn="l" rtl="0">
              <a:lnSpc>
                <a:spcPct val="97000"/>
              </a:lnSpc>
              <a:spcBef>
                <a:spcPts val="700"/>
              </a:spcBef>
              <a:spcAft>
                <a:spcPts val="0"/>
              </a:spcAft>
              <a:buSzPts val="2400"/>
              <a:buChar char="–"/>
            </a:pPr>
            <a:r>
              <a:rPr lang="en-US" sz="2400" u="sng" dirty="0"/>
              <a:t>10 million in path, 20 million</a:t>
            </a:r>
            <a:r>
              <a:rPr lang="en-US" sz="2400" dirty="0"/>
              <a:t> </a:t>
            </a:r>
            <a:r>
              <a:rPr lang="en-US" sz="2400" b="1" i="1" dirty="0">
                <a:solidFill>
                  <a:srgbClr val="002060"/>
                </a:solidFill>
              </a:rPr>
              <a:t>travelled</a:t>
            </a:r>
            <a:r>
              <a:rPr lang="en-US" sz="2400" dirty="0"/>
              <a:t> for better view</a:t>
            </a:r>
            <a:endParaRPr dirty="0"/>
          </a:p>
          <a:p>
            <a:pPr marL="741363" lvl="1" indent="-284163" algn="l" rtl="0">
              <a:lnSpc>
                <a:spcPct val="97000"/>
              </a:lnSpc>
              <a:spcBef>
                <a:spcPts val="700"/>
              </a:spcBef>
              <a:spcAft>
                <a:spcPts val="0"/>
              </a:spcAft>
              <a:buSzPts val="2400"/>
              <a:buChar char="–"/>
            </a:pPr>
            <a:r>
              <a:rPr lang="en-US" sz="2400" u="sng" dirty="0"/>
              <a:t>154 million</a:t>
            </a:r>
            <a:r>
              <a:rPr lang="en-US" sz="2400" dirty="0"/>
              <a:t> </a:t>
            </a:r>
            <a:r>
              <a:rPr lang="en-US" sz="2400" b="1" i="1" dirty="0">
                <a:solidFill>
                  <a:srgbClr val="002060"/>
                </a:solidFill>
              </a:rPr>
              <a:t>directly</a:t>
            </a:r>
            <a:r>
              <a:rPr lang="en-US" sz="2400" i="1" dirty="0"/>
              <a:t> </a:t>
            </a:r>
            <a:r>
              <a:rPr lang="en-US" sz="2400" dirty="0"/>
              <a:t>saw</a:t>
            </a:r>
            <a:r>
              <a:rPr lang="en-US" sz="2400" i="1" dirty="0"/>
              <a:t> </a:t>
            </a:r>
            <a:r>
              <a:rPr lang="en-US" sz="2400" dirty="0"/>
              <a:t>partial or total eclipse</a:t>
            </a:r>
            <a:endParaRPr dirty="0"/>
          </a:p>
          <a:p>
            <a:pPr marL="741363" lvl="1" indent="-284163" algn="l" rtl="0">
              <a:lnSpc>
                <a:spcPct val="97000"/>
              </a:lnSpc>
              <a:spcBef>
                <a:spcPts val="700"/>
              </a:spcBef>
              <a:spcAft>
                <a:spcPts val="0"/>
              </a:spcAft>
              <a:buSzPts val="2400"/>
              <a:buChar char="–"/>
            </a:pPr>
            <a:r>
              <a:rPr lang="en-US" sz="2400" u="sng" dirty="0"/>
              <a:t>61 million more</a:t>
            </a:r>
            <a:r>
              <a:rPr lang="en-US" sz="2400" dirty="0"/>
              <a:t> </a:t>
            </a:r>
            <a:r>
              <a:rPr lang="en-US" sz="2400" b="1" i="1" dirty="0">
                <a:solidFill>
                  <a:srgbClr val="002060"/>
                </a:solidFill>
              </a:rPr>
              <a:t>electronically</a:t>
            </a:r>
            <a:r>
              <a:rPr lang="en-US" sz="2400" dirty="0"/>
              <a:t> saw it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a:p>
            <a:pPr marL="741363" lvl="1" indent="-284163" algn="l" rtl="0">
              <a:lnSpc>
                <a:spcPct val="97000"/>
              </a:lnSpc>
              <a:spcBef>
                <a:spcPts val="700"/>
              </a:spcBef>
              <a:spcAft>
                <a:spcPts val="0"/>
              </a:spcAft>
              <a:buSzPts val="2400"/>
              <a:buChar char="–"/>
            </a:pPr>
            <a:r>
              <a:rPr lang="en-US" sz="2400" i="1" dirty="0"/>
              <a:t>Most photographed/videoed </a:t>
            </a:r>
            <a:r>
              <a:rPr lang="en-US" sz="2400" dirty="0"/>
              <a:t>eclipse to date</a:t>
            </a:r>
            <a:endParaRPr dirty="0"/>
          </a:p>
          <a:p>
            <a:pPr marL="741363" lvl="1" indent="-284163" algn="l" rtl="0">
              <a:lnSpc>
                <a:spcPct val="97000"/>
              </a:lnSpc>
              <a:spcBef>
                <a:spcPts val="700"/>
              </a:spcBef>
              <a:spcAft>
                <a:spcPts val="0"/>
              </a:spcAft>
              <a:buSzPts val="2400"/>
              <a:buChar char="–"/>
            </a:pPr>
            <a:r>
              <a:rPr lang="en-US" sz="2400" b="1" dirty="0">
                <a:solidFill>
                  <a:srgbClr val="7030A0"/>
                </a:solidFill>
              </a:rPr>
              <a:t>Giant traffic jams</a:t>
            </a:r>
            <a:endParaRPr dirty="0"/>
          </a:p>
          <a:p>
            <a:pPr marL="457200" lvl="1" indent="0" algn="l" rtl="0">
              <a:lnSpc>
                <a:spcPct val="97000"/>
              </a:lnSpc>
              <a:spcBef>
                <a:spcPts val="700"/>
              </a:spcBef>
              <a:spcAft>
                <a:spcPts val="0"/>
              </a:spcAft>
              <a:buSzPts val="2400"/>
              <a:buNone/>
            </a:pPr>
            <a:endParaRPr sz="2400"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sp>
        <p:nvSpPr>
          <p:cNvPr id="372" name="Google Shape;372;p35"/>
          <p:cNvSpPr txBox="1"/>
          <p:nvPr/>
        </p:nvSpPr>
        <p:spPr>
          <a:xfrm>
            <a:off x="4304902" y="5139899"/>
            <a:ext cx="4572000" cy="1569660"/>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Arial"/>
                <a:ea typeface="Arial"/>
                <a:cs typeface="Arial"/>
                <a:sym typeface="Arial"/>
              </a:rPr>
              <a:t>Good 6.1’ summary </a:t>
            </a:r>
            <a:r>
              <a:rPr lang="en-US" sz="2400" b="1" u="sng">
                <a:solidFill>
                  <a:srgbClr val="C00000"/>
                </a:solidFill>
                <a:latin typeface="Arial"/>
                <a:ea typeface="Arial"/>
                <a:cs typeface="Arial"/>
                <a:sym typeface="Arial"/>
                <a:hlinkClick r:id="rId4">
                  <a:extLst>
                    <a:ext uri="{A12FA001-AC4F-418D-AE19-62706E023703}">
                      <ahyp:hlinkClr xmlns:ahyp="http://schemas.microsoft.com/office/drawing/2018/hyperlinkcolor" val="tx"/>
                    </a:ext>
                  </a:extLst>
                </a:hlinkClick>
              </a:rPr>
              <a:t>video</a:t>
            </a:r>
            <a:r>
              <a:rPr lang="en-US" sz="2400" b="1">
                <a:solidFill>
                  <a:srgbClr val="002060"/>
                </a:solidFill>
                <a:latin typeface="Arial"/>
                <a:ea typeface="Arial"/>
                <a:cs typeface="Arial"/>
                <a:sym typeface="Arial"/>
              </a:rPr>
              <a:t> – How Eclipses Changed History – from National Public Radio’s Skunk Bear, 2017</a:t>
            </a:r>
            <a:endParaRPr/>
          </a:p>
        </p:txBody>
      </p:sp>
      <p:sp>
        <p:nvSpPr>
          <p:cNvPr id="373" name="Google Shape;373;p35"/>
          <p:cNvSpPr txBox="1"/>
          <p:nvPr/>
        </p:nvSpPr>
        <p:spPr>
          <a:xfrm>
            <a:off x="609600" y="5441497"/>
            <a:ext cx="2819400"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Arial"/>
                <a:ea typeface="Arial"/>
                <a:cs typeface="Arial"/>
                <a:sym typeface="Arial"/>
              </a:rPr>
              <a:t>3.3’ FYI </a:t>
            </a:r>
            <a:r>
              <a:rPr lang="en-US" sz="1800" b="1" u="sng">
                <a:solidFill>
                  <a:srgbClr val="FF000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1800" b="1">
                <a:solidFill>
                  <a:srgbClr val="002060"/>
                </a:solidFill>
                <a:latin typeface="Arial"/>
                <a:ea typeface="Arial"/>
                <a:cs typeface="Arial"/>
                <a:sym typeface="Arial"/>
              </a:rPr>
              <a:t> on eclipses throughout history </a:t>
            </a:r>
            <a:r>
              <a:rPr lang="en-US" sz="1800">
                <a:solidFill>
                  <a:srgbClr val="002060"/>
                </a:solidFill>
                <a:latin typeface="Arial"/>
                <a:ea typeface="Arial"/>
                <a:cs typeface="Arial"/>
                <a:sym typeface="Arial"/>
              </a:rPr>
              <a:t>– Time Magazine (automated voice)</a:t>
            </a:r>
            <a:endParaRPr/>
          </a:p>
        </p:txBody>
      </p:sp>
      <p:sp>
        <p:nvSpPr>
          <p:cNvPr id="374" name="Google Shape;374;p3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xfrm>
            <a:off x="-15100" y="33867"/>
            <a:ext cx="9159100" cy="812800"/>
          </a:xfrm>
          <a:prstGeom prst="rect">
            <a:avLst/>
          </a:prstGeom>
          <a:solidFill>
            <a:srgbClr val="92D05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SUMMARY</a:t>
            </a:r>
            <a:endParaRPr dirty="0"/>
          </a:p>
        </p:txBody>
      </p:sp>
      <p:sp>
        <p:nvSpPr>
          <p:cNvPr id="380" name="Google Shape;380;p36"/>
          <p:cNvSpPr txBox="1">
            <a:spLocks noGrp="1"/>
          </p:cNvSpPr>
          <p:nvPr>
            <p:ph type="body" idx="1"/>
          </p:nvPr>
        </p:nvSpPr>
        <p:spPr>
          <a:xfrm>
            <a:off x="75406" y="846667"/>
            <a:ext cx="8991600" cy="6019800"/>
          </a:xfrm>
          <a:prstGeom prst="rect">
            <a:avLst/>
          </a:prstGeom>
          <a:solidFill>
            <a:srgbClr val="F2F2F2"/>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b="1" dirty="0"/>
              <a:t>Eclipses allow us to </a:t>
            </a:r>
            <a:r>
              <a:rPr lang="en-US" sz="2400" b="1" dirty="0">
                <a:solidFill>
                  <a:srgbClr val="C00000"/>
                </a:solidFill>
              </a:rPr>
              <a:t>date events</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t>Depends on accuracy of records</a:t>
            </a:r>
            <a:endParaRPr i="1" dirty="0"/>
          </a:p>
          <a:p>
            <a:pPr marL="341313" lvl="0" indent="-341313" algn="l" rtl="0">
              <a:lnSpc>
                <a:spcPct val="97000"/>
              </a:lnSpc>
              <a:spcBef>
                <a:spcPts val="800"/>
              </a:spcBef>
              <a:spcAft>
                <a:spcPts val="0"/>
              </a:spcAft>
              <a:buSzPts val="2400"/>
              <a:buChar char="•"/>
            </a:pPr>
            <a:r>
              <a:rPr lang="en-US" sz="2400" b="1" dirty="0">
                <a:solidFill>
                  <a:srgbClr val="C00000"/>
                </a:solidFill>
              </a:rPr>
              <a:t>Eclipses originally feared</a:t>
            </a:r>
            <a:endParaRPr dirty="0">
              <a:solidFill>
                <a:srgbClr val="C00000"/>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Associated with bad omens/events</a:t>
            </a:r>
            <a:endParaRPr i="1" dirty="0">
              <a:solidFill>
                <a:schemeClr val="tx1"/>
              </a:solidFill>
            </a:endParaRPr>
          </a:p>
          <a:p>
            <a:pPr marL="741363" lvl="1" indent="-284163" algn="l" rtl="0">
              <a:lnSpc>
                <a:spcPct val="97000"/>
              </a:lnSpc>
              <a:spcBef>
                <a:spcPts val="700"/>
              </a:spcBef>
              <a:spcAft>
                <a:spcPts val="0"/>
              </a:spcAft>
              <a:buSzPts val="2000"/>
              <a:buChar char="–"/>
            </a:pPr>
            <a:r>
              <a:rPr lang="en-US" sz="2000" b="1" i="1" dirty="0">
                <a:solidFill>
                  <a:schemeClr val="tx1"/>
                </a:solidFill>
              </a:rPr>
              <a:t>Influenced decisions in history</a:t>
            </a:r>
            <a:endParaRPr i="1" dirty="0">
              <a:solidFill>
                <a:schemeClr val="tx1"/>
              </a:solidFill>
            </a:endParaRPr>
          </a:p>
          <a:p>
            <a:pPr marL="341313" lvl="0" indent="-341313" algn="l" rtl="0">
              <a:lnSpc>
                <a:spcPct val="97000"/>
              </a:lnSpc>
              <a:spcBef>
                <a:spcPts val="800"/>
              </a:spcBef>
              <a:spcAft>
                <a:spcPts val="0"/>
              </a:spcAft>
              <a:buSzPts val="2400"/>
              <a:buChar char="•"/>
            </a:pPr>
            <a:r>
              <a:rPr lang="en-US" sz="2400" b="1" dirty="0">
                <a:solidFill>
                  <a:srgbClr val="0070C0"/>
                </a:solidFill>
              </a:rPr>
              <a:t>Saros cycle </a:t>
            </a:r>
            <a:r>
              <a:rPr lang="en-US" sz="2400" b="1" dirty="0"/>
              <a:t>known since antiquity</a:t>
            </a:r>
            <a:endParaRPr dirty="0"/>
          </a:p>
          <a:p>
            <a:pPr marL="741363" lvl="1" indent="-284163" algn="l" rtl="0">
              <a:lnSpc>
                <a:spcPct val="97000"/>
              </a:lnSpc>
              <a:spcBef>
                <a:spcPts val="700"/>
              </a:spcBef>
              <a:spcAft>
                <a:spcPts val="0"/>
              </a:spcAft>
              <a:buSzPts val="2000"/>
              <a:buChar char="–"/>
            </a:pPr>
            <a:r>
              <a:rPr lang="en-US" sz="2000" b="1" i="1" dirty="0"/>
              <a:t>Great for lunar eclipses, hard for solar eclipses</a:t>
            </a:r>
            <a:endParaRPr i="1" dirty="0"/>
          </a:p>
          <a:p>
            <a:pPr marL="741363" lvl="1" indent="-284163" algn="l" rtl="0">
              <a:lnSpc>
                <a:spcPct val="97000"/>
              </a:lnSpc>
              <a:spcBef>
                <a:spcPts val="700"/>
              </a:spcBef>
              <a:spcAft>
                <a:spcPts val="0"/>
              </a:spcAft>
              <a:buSzPts val="2000"/>
              <a:buChar char="–"/>
            </a:pPr>
            <a:r>
              <a:rPr lang="en-US" sz="2000" b="1" i="1" dirty="0"/>
              <a:t>Explanation of eclipses as Moon’s or Earth’s shadow did not dispel superstitions for centuries</a:t>
            </a:r>
            <a:endParaRPr i="1" dirty="0"/>
          </a:p>
          <a:p>
            <a:pPr marL="341313" lvl="0" indent="-341313" algn="l" rtl="0">
              <a:lnSpc>
                <a:spcPct val="97000"/>
              </a:lnSpc>
              <a:spcBef>
                <a:spcPts val="800"/>
              </a:spcBef>
              <a:spcAft>
                <a:spcPts val="0"/>
              </a:spcAft>
              <a:buSzPts val="2400"/>
              <a:buChar char="•"/>
            </a:pPr>
            <a:r>
              <a:rPr lang="en-US" sz="2400" b="1" dirty="0">
                <a:solidFill>
                  <a:srgbClr val="00B050"/>
                </a:solidFill>
              </a:rPr>
              <a:t>Newtonian mechanics allowed </a:t>
            </a:r>
            <a:r>
              <a:rPr lang="en-US" sz="2400" b="1" u="sng" dirty="0">
                <a:solidFill>
                  <a:srgbClr val="00B050"/>
                </a:solidFill>
              </a:rPr>
              <a:t>accurate predictions</a:t>
            </a:r>
            <a:r>
              <a:rPr lang="en-US" sz="2400" b="1" dirty="0"/>
              <a:t> of solar eclipses</a:t>
            </a:r>
            <a:endParaRPr dirty="0"/>
          </a:p>
          <a:p>
            <a:pPr marL="741363" lvl="1" indent="-284163" algn="l" rtl="0">
              <a:lnSpc>
                <a:spcPct val="97000"/>
              </a:lnSpc>
              <a:spcBef>
                <a:spcPts val="700"/>
              </a:spcBef>
              <a:spcAft>
                <a:spcPts val="0"/>
              </a:spcAft>
              <a:buSzPts val="2000"/>
              <a:buChar char="–"/>
            </a:pPr>
            <a:r>
              <a:rPr lang="en-US" sz="2000" b="1" i="1" dirty="0"/>
              <a:t>Led to eclipse expeditions, science discoveries</a:t>
            </a:r>
            <a:endParaRPr i="1" dirty="0"/>
          </a:p>
          <a:p>
            <a:pPr marL="341313" lvl="0" indent="-341313" algn="l" rtl="0">
              <a:lnSpc>
                <a:spcPct val="97000"/>
              </a:lnSpc>
              <a:spcBef>
                <a:spcPts val="800"/>
              </a:spcBef>
              <a:spcAft>
                <a:spcPts val="0"/>
              </a:spcAft>
              <a:buSzPts val="2400"/>
              <a:buChar char="•"/>
            </a:pPr>
            <a:r>
              <a:rPr lang="en-US" sz="2400" b="1" u="sng" dirty="0"/>
              <a:t>Photography</a:t>
            </a:r>
            <a:r>
              <a:rPr lang="en-US" sz="2400" b="1" dirty="0"/>
              <a:t> led to even more scientific discoveries</a:t>
            </a:r>
            <a:endParaRPr dirty="0"/>
          </a:p>
          <a:p>
            <a:pPr marL="341313" lvl="0" indent="-341313" algn="l" rtl="0">
              <a:lnSpc>
                <a:spcPct val="97000"/>
              </a:lnSpc>
              <a:spcBef>
                <a:spcPts val="800"/>
              </a:spcBef>
              <a:spcAft>
                <a:spcPts val="0"/>
              </a:spcAft>
              <a:buSzPts val="2400"/>
              <a:buChar char="•"/>
            </a:pPr>
            <a:r>
              <a:rPr lang="en-US" sz="2400" b="1" dirty="0"/>
              <a:t>Eclipses have </a:t>
            </a:r>
            <a:r>
              <a:rPr lang="en-US" sz="2400" b="1" i="1" dirty="0">
                <a:solidFill>
                  <a:srgbClr val="C00000"/>
                </a:solidFill>
              </a:rPr>
              <a:t>captured public in Space + Information Age</a:t>
            </a:r>
            <a:endParaRPr i="1" dirty="0">
              <a:solidFill>
                <a:srgbClr val="C00000"/>
              </a:solidFill>
            </a:endParaRPr>
          </a:p>
          <a:p>
            <a:pPr marL="341313" lvl="0" indent="-188913" algn="l" rtl="0">
              <a:lnSpc>
                <a:spcPct val="97000"/>
              </a:lnSpc>
              <a:spcBef>
                <a:spcPts val="800"/>
              </a:spcBef>
              <a:spcAft>
                <a:spcPts val="0"/>
              </a:spcAft>
              <a:buSzPts val="2400"/>
              <a:buNone/>
            </a:pPr>
            <a:endParaRPr sz="2400" b="1" dirty="0"/>
          </a:p>
        </p:txBody>
      </p:sp>
      <p:sp>
        <p:nvSpPr>
          <p:cNvPr id="381" name="Google Shape;381;p36"/>
          <p:cNvSpPr txBox="1"/>
          <p:nvPr/>
        </p:nvSpPr>
        <p:spPr>
          <a:xfrm>
            <a:off x="-15100" y="0"/>
            <a:ext cx="33750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6932" y="-1"/>
            <a:ext cx="9127067" cy="1050141"/>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b="1" dirty="0"/>
              <a:t>Predictions: Saros Cycle</a:t>
            </a:r>
            <a:endParaRPr dirty="0"/>
          </a:p>
        </p:txBody>
      </p:sp>
      <p:sp>
        <p:nvSpPr>
          <p:cNvPr id="118" name="Google Shape;118;p4"/>
          <p:cNvSpPr txBox="1">
            <a:spLocks noGrp="1"/>
          </p:cNvSpPr>
          <p:nvPr>
            <p:ph type="body" idx="1"/>
          </p:nvPr>
        </p:nvSpPr>
        <p:spPr>
          <a:xfrm>
            <a:off x="16933" y="1106268"/>
            <a:ext cx="6326328" cy="5751731"/>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400"/>
              <a:buChar char="•"/>
            </a:pPr>
            <a:r>
              <a:rPr lang="en-US" sz="2400" dirty="0">
                <a:solidFill>
                  <a:srgbClr val="7030A0"/>
                </a:solidFill>
              </a:rPr>
              <a:t>Combination of cycles of </a:t>
            </a:r>
            <a:r>
              <a:rPr lang="en-US" sz="2400" i="1" dirty="0">
                <a:solidFill>
                  <a:srgbClr val="0070C0"/>
                </a:solidFill>
              </a:rPr>
              <a:t>Moon’s </a:t>
            </a:r>
            <a:r>
              <a:rPr lang="en-US" sz="2400" i="1" u="sng" dirty="0">
                <a:solidFill>
                  <a:srgbClr val="0070C0"/>
                </a:solidFill>
              </a:rPr>
              <a:t>phases</a:t>
            </a:r>
            <a:r>
              <a:rPr lang="en-US" sz="2400" i="1" dirty="0">
                <a:solidFill>
                  <a:srgbClr val="0070C0"/>
                </a:solidFill>
              </a:rPr>
              <a:t>, regression of </a:t>
            </a:r>
            <a:r>
              <a:rPr lang="en-US" sz="2400" i="1" u="sng" dirty="0">
                <a:solidFill>
                  <a:srgbClr val="0070C0"/>
                </a:solidFill>
              </a:rPr>
              <a:t>line of nodes</a:t>
            </a:r>
            <a:r>
              <a:rPr lang="en-US" sz="2400" i="1" dirty="0">
                <a:solidFill>
                  <a:srgbClr val="0070C0"/>
                </a:solidFill>
              </a:rPr>
              <a:t> </a:t>
            </a:r>
            <a:r>
              <a:rPr lang="en-US" sz="2400" i="1" dirty="0">
                <a:solidFill>
                  <a:schemeClr val="tx1"/>
                </a:solidFill>
              </a:rPr>
              <a:t>and </a:t>
            </a:r>
            <a:r>
              <a:rPr lang="en-US" sz="2400" i="1" dirty="0">
                <a:solidFill>
                  <a:srgbClr val="0070C0"/>
                </a:solidFill>
              </a:rPr>
              <a:t>advancement of “argument” (position) of </a:t>
            </a:r>
            <a:r>
              <a:rPr lang="en-US" sz="2400" i="1" u="sng" dirty="0">
                <a:solidFill>
                  <a:srgbClr val="0070C0"/>
                </a:solidFill>
              </a:rPr>
              <a:t>perigee</a:t>
            </a:r>
            <a:endParaRPr i="1" u="sng" dirty="0">
              <a:solidFill>
                <a:srgbClr val="0070C0"/>
              </a:solidFill>
            </a:endParaRPr>
          </a:p>
          <a:p>
            <a:pPr marL="798513" lvl="1" indent="-341313">
              <a:spcBef>
                <a:spcPts val="800"/>
              </a:spcBef>
              <a:buSzPts val="2400"/>
              <a:buChar char="•"/>
            </a:pPr>
            <a:r>
              <a:rPr lang="en-US" sz="2000" dirty="0">
                <a:solidFill>
                  <a:srgbClr val="0070C0"/>
                </a:solidFill>
              </a:rPr>
              <a:t>18 years, 11 days, 8 hours</a:t>
            </a:r>
            <a:endParaRPr dirty="0">
              <a:solidFill>
                <a:srgbClr val="0070C0"/>
              </a:solidFill>
            </a:endParaRPr>
          </a:p>
          <a:p>
            <a:pPr marL="341313" lvl="0" indent="-341313" algn="l" rtl="0">
              <a:lnSpc>
                <a:spcPct val="97000"/>
              </a:lnSpc>
              <a:spcBef>
                <a:spcPts val="800"/>
              </a:spcBef>
              <a:spcAft>
                <a:spcPts val="0"/>
              </a:spcAft>
              <a:buSzPts val="2400"/>
              <a:buChar char="•"/>
            </a:pPr>
            <a:r>
              <a:rPr lang="en-US" sz="2400" dirty="0"/>
              <a:t>In </a:t>
            </a:r>
            <a:r>
              <a:rPr lang="en-US" sz="2400" b="1" u="sng" dirty="0"/>
              <a:t>Greek</a:t>
            </a:r>
            <a:r>
              <a:rPr lang="en-US" sz="2400" dirty="0"/>
              <a:t> Antikythera Mechanism (2</a:t>
            </a:r>
            <a:r>
              <a:rPr lang="en-US" sz="2400" baseline="30000" dirty="0"/>
              <a:t>nd</a:t>
            </a:r>
            <a:r>
              <a:rPr lang="en-US" sz="2400" dirty="0"/>
              <a:t> cent. BC)</a:t>
            </a:r>
            <a:endParaRPr dirty="0"/>
          </a:p>
          <a:p>
            <a:pPr marL="741363" lvl="1" indent="-284163" algn="l" rtl="0">
              <a:lnSpc>
                <a:spcPct val="97000"/>
              </a:lnSpc>
              <a:spcBef>
                <a:spcPts val="700"/>
              </a:spcBef>
              <a:spcAft>
                <a:spcPts val="0"/>
              </a:spcAft>
              <a:buSzPts val="2000"/>
              <a:buChar char="–"/>
            </a:pPr>
            <a:r>
              <a:rPr lang="en-US" sz="2000" dirty="0"/>
              <a:t>For both solar, lunar eclipses</a:t>
            </a:r>
            <a:endParaRPr dirty="0"/>
          </a:p>
          <a:p>
            <a:pPr marL="341313" lvl="0" indent="-341313" algn="l" rtl="0">
              <a:lnSpc>
                <a:spcPct val="97000"/>
              </a:lnSpc>
              <a:spcBef>
                <a:spcPts val="800"/>
              </a:spcBef>
              <a:spcAft>
                <a:spcPts val="0"/>
              </a:spcAft>
              <a:buSzPts val="2400"/>
              <a:buChar char="•"/>
            </a:pPr>
            <a:r>
              <a:rPr lang="en-US" sz="2400" b="1" u="sng" dirty="0"/>
              <a:t>Chinese</a:t>
            </a:r>
            <a:r>
              <a:rPr lang="en-US" sz="2400" dirty="0"/>
              <a:t> knew about cycle c. 1000 BC</a:t>
            </a:r>
            <a:endParaRPr dirty="0"/>
          </a:p>
          <a:p>
            <a:pPr marL="341313" lvl="0" indent="-341313" algn="l" rtl="0">
              <a:lnSpc>
                <a:spcPct val="97000"/>
              </a:lnSpc>
              <a:spcBef>
                <a:spcPts val="800"/>
              </a:spcBef>
              <a:spcAft>
                <a:spcPts val="0"/>
              </a:spcAft>
              <a:buSzPts val="2400"/>
              <a:buChar char="•"/>
            </a:pPr>
            <a:r>
              <a:rPr lang="en-US" sz="2400" b="1" u="sng" dirty="0"/>
              <a:t>Babylonians</a:t>
            </a:r>
            <a:r>
              <a:rPr lang="en-US" sz="2400" dirty="0"/>
              <a:t> also knew cycle several centuries BC</a:t>
            </a:r>
            <a:endParaRPr dirty="0"/>
          </a:p>
          <a:p>
            <a:pPr marL="341313" lvl="0" indent="-341313" algn="l" rtl="0">
              <a:lnSpc>
                <a:spcPct val="97000"/>
              </a:lnSpc>
              <a:spcBef>
                <a:spcPts val="800"/>
              </a:spcBef>
              <a:spcAft>
                <a:spcPts val="0"/>
              </a:spcAft>
              <a:buSzPts val="2400"/>
              <a:buChar char="•"/>
            </a:pPr>
            <a:r>
              <a:rPr lang="en-US" sz="2400" b="1" u="sng" dirty="0"/>
              <a:t>Mayans</a:t>
            </a:r>
            <a:r>
              <a:rPr lang="en-US" sz="2400" dirty="0"/>
              <a:t> in 12</a:t>
            </a:r>
            <a:r>
              <a:rPr lang="en-US" sz="2400" baseline="30000" dirty="0"/>
              <a:t>th</a:t>
            </a:r>
            <a:r>
              <a:rPr lang="en-US" sz="2400" dirty="0"/>
              <a:t> cent. predicted 11 July 1991 eclipse (Bricker &amp; Bricker, 2011, “Astronomy in the Maya Codices”, </a:t>
            </a:r>
            <a:r>
              <a:rPr lang="en-US" sz="2400" u="sng" dirty="0">
                <a:solidFill>
                  <a:srgbClr val="0070C0"/>
                </a:solidFill>
                <a:hlinkClick r:id="rId3">
                  <a:extLst>
                    <a:ext uri="{A12FA001-AC4F-418D-AE19-62706E023703}">
                      <ahyp:hlinkClr xmlns:ahyp="http://schemas.microsoft.com/office/drawing/2018/hyperlinkcolor" val="tx"/>
                    </a:ext>
                  </a:extLst>
                </a:hlinkClick>
              </a:rPr>
              <a:t>link</a:t>
            </a:r>
            <a:r>
              <a:rPr lang="en-US" sz="2400" dirty="0"/>
              <a:t>)</a:t>
            </a:r>
            <a:endParaRPr dirty="0"/>
          </a:p>
        </p:txBody>
      </p:sp>
      <p:pic>
        <p:nvPicPr>
          <p:cNvPr id="119" name="Google Shape;119;p4"/>
          <p:cNvPicPr preferRelativeResize="0"/>
          <p:nvPr/>
        </p:nvPicPr>
        <p:blipFill rotWithShape="1">
          <a:blip r:embed="rId4">
            <a:alphaModFix/>
          </a:blip>
          <a:srcRect/>
          <a:stretch/>
        </p:blipFill>
        <p:spPr>
          <a:xfrm>
            <a:off x="6343261" y="4343400"/>
            <a:ext cx="2651448" cy="2362200"/>
          </a:xfrm>
          <a:prstGeom prst="rect">
            <a:avLst/>
          </a:prstGeom>
          <a:noFill/>
          <a:ln>
            <a:noFill/>
          </a:ln>
        </p:spPr>
      </p:pic>
      <p:sp>
        <p:nvSpPr>
          <p:cNvPr id="120" name="Google Shape;120;p4"/>
          <p:cNvSpPr txBox="1"/>
          <p:nvPr/>
        </p:nvSpPr>
        <p:spPr>
          <a:xfrm>
            <a:off x="6515100" y="3420111"/>
            <a:ext cx="2479609" cy="923289"/>
          </a:xfrm>
          <a:prstGeom prst="rect">
            <a:avLst/>
          </a:prstGeom>
          <a:solidFill>
            <a:srgbClr val="F2D8C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tx1"/>
                </a:solidFill>
                <a:latin typeface="Arial"/>
                <a:ea typeface="Arial"/>
                <a:cs typeface="Arial"/>
                <a:sym typeface="Arial"/>
              </a:rPr>
              <a:t>Antikythera Mechanism </a:t>
            </a:r>
            <a:r>
              <a:rPr lang="en-US" sz="1600" b="1" i="0" u="none" strike="noStrike" cap="none" dirty="0">
                <a:solidFill>
                  <a:schemeClr val="tx1"/>
                </a:solidFill>
                <a:latin typeface="Arial"/>
                <a:ea typeface="Arial"/>
                <a:cs typeface="Arial"/>
                <a:sym typeface="Arial"/>
              </a:rPr>
              <a:t>– </a:t>
            </a:r>
            <a:r>
              <a:rPr lang="en-US" sz="1600" b="1" dirty="0">
                <a:solidFill>
                  <a:srgbClr val="0070C0"/>
                </a:solidFill>
                <a:hlinkClick r:id="rId5">
                  <a:extLst>
                    <a:ext uri="{A12FA001-AC4F-418D-AE19-62706E023703}">
                      <ahyp:hlinkClr xmlns:ahyp="http://schemas.microsoft.com/office/drawing/2018/hyperlinkcolor" val="tx"/>
                    </a:ext>
                  </a:extLst>
                </a:hlinkClick>
              </a:rPr>
              <a:t>Image Link</a:t>
            </a:r>
            <a:endParaRPr dirty="0">
              <a:solidFill>
                <a:srgbClr val="0070C0"/>
              </a:solidFill>
            </a:endParaRPr>
          </a:p>
        </p:txBody>
      </p:sp>
      <p:pic>
        <p:nvPicPr>
          <p:cNvPr id="121" name="Google Shape;121;p4"/>
          <p:cNvPicPr preferRelativeResize="0"/>
          <p:nvPr/>
        </p:nvPicPr>
        <p:blipFill rotWithShape="1">
          <a:blip r:embed="rId6">
            <a:alphaModFix/>
          </a:blip>
          <a:srcRect/>
          <a:stretch/>
        </p:blipFill>
        <p:spPr>
          <a:xfrm>
            <a:off x="6705600" y="1106269"/>
            <a:ext cx="2260600" cy="2342804"/>
          </a:xfrm>
          <a:prstGeom prst="rect">
            <a:avLst/>
          </a:prstGeom>
          <a:noFill/>
          <a:ln>
            <a:noFill/>
          </a:ln>
        </p:spPr>
      </p:pic>
      <p:sp>
        <p:nvSpPr>
          <p:cNvPr id="122" name="Google Shape;122;p4"/>
          <p:cNvSpPr txBox="1"/>
          <p:nvPr/>
        </p:nvSpPr>
        <p:spPr>
          <a:xfrm>
            <a:off x="0" y="-19079"/>
            <a:ext cx="3330424" cy="400079"/>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dirty="0">
                <a:solidFill>
                  <a:srgbClr val="FFFFFF"/>
                </a:solidFill>
                <a:latin typeface="Tahoma"/>
                <a:ea typeface="Tahoma"/>
                <a:cs typeface="Tahoma"/>
                <a:sym typeface="Tahoma"/>
              </a:rPr>
              <a:t>© Gerard </a:t>
            </a:r>
            <a:r>
              <a:rPr lang="en-US" dirty="0" err="1">
                <a:solidFill>
                  <a:srgbClr val="FFFFFF"/>
                </a:solidFill>
                <a:latin typeface="Tahoma"/>
                <a:ea typeface="Tahoma"/>
                <a:cs typeface="Tahoma"/>
                <a:sym typeface="Tahoma"/>
              </a:rPr>
              <a:t>Williger</a:t>
            </a:r>
            <a:r>
              <a:rPr lang="en-US" dirty="0">
                <a:solidFill>
                  <a:srgbClr val="FFFFFF"/>
                </a:solidFill>
                <a:latin typeface="Tahoma"/>
                <a:ea typeface="Tahoma"/>
                <a:cs typeface="Tahoma"/>
                <a:sym typeface="Tahoma"/>
              </a:rPr>
              <a:t> 2023 U Louisville</a:t>
            </a:r>
            <a:endParaRPr dirty="0">
              <a:solidFill>
                <a:srgbClr val="FFFFFF"/>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2" y="128588"/>
            <a:ext cx="6596742"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Use of Saros Cycle</a:t>
            </a:r>
            <a:endParaRPr dirty="0"/>
          </a:p>
        </p:txBody>
      </p:sp>
      <p:sp>
        <p:nvSpPr>
          <p:cNvPr id="128" name="Google Shape;128;p5"/>
          <p:cNvSpPr txBox="1">
            <a:spLocks noGrp="1"/>
          </p:cNvSpPr>
          <p:nvPr>
            <p:ph type="body" idx="1"/>
          </p:nvPr>
        </p:nvSpPr>
        <p:spPr>
          <a:xfrm>
            <a:off x="1" y="1562100"/>
            <a:ext cx="7707086" cy="52959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b="1" u="sng" dirty="0"/>
              <a:t>Great</a:t>
            </a:r>
            <a:r>
              <a:rPr lang="en-US" dirty="0"/>
              <a:t> for </a:t>
            </a:r>
            <a:r>
              <a:rPr lang="en-US" u="sng" dirty="0"/>
              <a:t>lunar eclipses</a:t>
            </a:r>
            <a:r>
              <a:rPr lang="en-US" dirty="0"/>
              <a:t> – seen by entire night half of Earth</a:t>
            </a:r>
            <a:endParaRPr dirty="0"/>
          </a:p>
          <a:p>
            <a:pPr marL="341313" lvl="0" indent="-341313" algn="l" rtl="0">
              <a:lnSpc>
                <a:spcPct val="97000"/>
              </a:lnSpc>
              <a:spcBef>
                <a:spcPts val="800"/>
              </a:spcBef>
              <a:spcAft>
                <a:spcPts val="0"/>
              </a:spcAft>
              <a:buSzPts val="3200"/>
              <a:buChar char="•"/>
            </a:pPr>
            <a:r>
              <a:rPr lang="en-US" b="1" u="sng" dirty="0">
                <a:solidFill>
                  <a:srgbClr val="C00000"/>
                </a:solidFill>
              </a:rPr>
              <a:t>Hard</a:t>
            </a:r>
            <a:r>
              <a:rPr lang="en-US" dirty="0">
                <a:solidFill>
                  <a:srgbClr val="C00000"/>
                </a:solidFill>
              </a:rPr>
              <a:t> for </a:t>
            </a:r>
            <a:r>
              <a:rPr lang="en-US" u="sng" dirty="0">
                <a:solidFill>
                  <a:srgbClr val="C00000"/>
                </a:solidFill>
              </a:rPr>
              <a:t>solar eclipses</a:t>
            </a:r>
            <a:endParaRPr u="sng" dirty="0">
              <a:solidFill>
                <a:srgbClr val="C00000"/>
              </a:solidFill>
            </a:endParaRPr>
          </a:p>
          <a:p>
            <a:pPr marL="741363" lvl="1" indent="-284163" algn="l" rtl="0">
              <a:lnSpc>
                <a:spcPct val="97000"/>
              </a:lnSpc>
              <a:spcBef>
                <a:spcPts val="700"/>
              </a:spcBef>
              <a:spcAft>
                <a:spcPts val="0"/>
              </a:spcAft>
              <a:buSzPts val="2800"/>
              <a:buChar char="–"/>
            </a:pPr>
            <a:r>
              <a:rPr lang="en-US" b="1" dirty="0"/>
              <a:t>Eclipse path </a:t>
            </a:r>
            <a:r>
              <a:rPr lang="en-US" b="1" dirty="0" err="1"/>
              <a:t>long+narrow</a:t>
            </a:r>
            <a:r>
              <a:rPr lang="en-US" b="1" dirty="0"/>
              <a:t> </a:t>
            </a:r>
            <a:r>
              <a:rPr lang="en-US" dirty="0"/>
              <a:t>(~6000x100 miles)</a:t>
            </a:r>
            <a:endParaRPr dirty="0"/>
          </a:p>
          <a:p>
            <a:pPr marL="741363" lvl="1" indent="-284163" algn="l" rtl="0">
              <a:lnSpc>
                <a:spcPct val="97000"/>
              </a:lnSpc>
              <a:spcBef>
                <a:spcPts val="700"/>
              </a:spcBef>
              <a:spcAft>
                <a:spcPts val="0"/>
              </a:spcAft>
              <a:buSzPts val="2800"/>
              <a:buChar char="–"/>
            </a:pPr>
            <a:r>
              <a:rPr lang="en-US" dirty="0"/>
              <a:t>Cycle has 1/3 of day, so 18 years later, next eclipse </a:t>
            </a:r>
            <a:r>
              <a:rPr lang="en-US" i="1" u="sng" dirty="0">
                <a:solidFill>
                  <a:srgbClr val="0070C0"/>
                </a:solidFill>
              </a:rPr>
              <a:t>will differ by 120 </a:t>
            </a:r>
            <a:r>
              <a:rPr lang="en-US" i="1" u="sng" dirty="0" err="1">
                <a:solidFill>
                  <a:srgbClr val="0070C0"/>
                </a:solidFill>
              </a:rPr>
              <a:t>deg</a:t>
            </a:r>
            <a:r>
              <a:rPr lang="en-US" i="1" u="sng" dirty="0">
                <a:solidFill>
                  <a:srgbClr val="0070C0"/>
                </a:solidFill>
              </a:rPr>
              <a:t> of longitude</a:t>
            </a:r>
            <a:r>
              <a:rPr lang="en-US" i="1" dirty="0">
                <a:solidFill>
                  <a:srgbClr val="0070C0"/>
                </a:solidFill>
              </a:rPr>
              <a:t> (1/3 of Earth) </a:t>
            </a:r>
            <a:r>
              <a:rPr lang="en-US" i="1" dirty="0">
                <a:solidFill>
                  <a:schemeClr val="tx1"/>
                </a:solidFill>
              </a:rPr>
              <a:t>and also </a:t>
            </a:r>
            <a:r>
              <a:rPr lang="en-US" i="1" dirty="0">
                <a:solidFill>
                  <a:srgbClr val="0070C0"/>
                </a:solidFill>
              </a:rPr>
              <a:t>slowly change in latitude</a:t>
            </a:r>
            <a:endParaRPr dirty="0"/>
          </a:p>
          <a:p>
            <a:pPr marL="741363" lvl="1" indent="-284163" algn="l" rtl="0">
              <a:lnSpc>
                <a:spcPct val="97000"/>
              </a:lnSpc>
              <a:spcBef>
                <a:spcPts val="700"/>
              </a:spcBef>
              <a:spcAft>
                <a:spcPts val="0"/>
              </a:spcAft>
              <a:buSzPts val="2800"/>
              <a:buChar char="–"/>
            </a:pPr>
            <a:r>
              <a:rPr lang="en-US" dirty="0">
                <a:solidFill>
                  <a:srgbClr val="7030A0"/>
                </a:solidFill>
              </a:rPr>
              <a:t>Americas, Europe and Asia didn’t communicate well till last few centuries!</a:t>
            </a:r>
            <a:endParaRPr dirty="0">
              <a:solidFill>
                <a:srgbClr val="7030A0"/>
              </a:solidFill>
            </a:endParaRPr>
          </a:p>
        </p:txBody>
      </p:sp>
      <p:sp>
        <p:nvSpPr>
          <p:cNvPr id="129" name="Google Shape;129;p5"/>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pic>
        <p:nvPicPr>
          <p:cNvPr id="7" name="Picture 6">
            <a:extLst>
              <a:ext uri="{FF2B5EF4-FFF2-40B4-BE49-F238E27FC236}">
                <a16:creationId xmlns:a16="http://schemas.microsoft.com/office/drawing/2014/main" id="{F9525859-C6F0-7640-B58D-3182CD07C07A}"/>
              </a:ext>
            </a:extLst>
          </p:cNvPr>
          <p:cNvPicPr>
            <a:picLocks noChangeAspect="1"/>
          </p:cNvPicPr>
          <p:nvPr/>
        </p:nvPicPr>
        <p:blipFill>
          <a:blip r:embed="rId3"/>
          <a:stretch>
            <a:fillRect/>
          </a:stretch>
        </p:blipFill>
        <p:spPr>
          <a:xfrm>
            <a:off x="6596745" y="128587"/>
            <a:ext cx="2547256" cy="2537267"/>
          </a:xfrm>
          <a:prstGeom prst="rect">
            <a:avLst/>
          </a:prstGeom>
        </p:spPr>
      </p:pic>
      <p:sp>
        <p:nvSpPr>
          <p:cNvPr id="8" name="TextBox 7">
            <a:extLst>
              <a:ext uri="{FF2B5EF4-FFF2-40B4-BE49-F238E27FC236}">
                <a16:creationId xmlns:a16="http://schemas.microsoft.com/office/drawing/2014/main" id="{C7D7A993-4D6A-A04F-AD50-3462106042CD}"/>
              </a:ext>
            </a:extLst>
          </p:cNvPr>
          <p:cNvSpPr txBox="1"/>
          <p:nvPr/>
        </p:nvSpPr>
        <p:spPr>
          <a:xfrm>
            <a:off x="6841671" y="2724000"/>
            <a:ext cx="2122715" cy="523220"/>
          </a:xfrm>
          <a:prstGeom prst="rect">
            <a:avLst/>
          </a:prstGeom>
          <a:solidFill>
            <a:schemeClr val="bg1">
              <a:lumMod val="95000"/>
            </a:schemeClr>
          </a:solidFill>
        </p:spPr>
        <p:txBody>
          <a:bodyPr wrap="square" rtlCol="0">
            <a:spAutoFit/>
          </a:bodyPr>
          <a:lstStyle/>
          <a:p>
            <a:r>
              <a:rPr lang="en-US" b="1" i="1" dirty="0"/>
              <a:t>Saros Cycle, </a:t>
            </a:r>
            <a:r>
              <a:rPr lang="en-US" b="1" i="1" dirty="0" err="1"/>
              <a:t>slideserve.com</a:t>
            </a:r>
            <a:r>
              <a:rPr lang="en-US" b="1" i="1" dirty="0"/>
              <a:t> - </a:t>
            </a:r>
            <a:r>
              <a:rPr lang="en-US" b="1" i="1" dirty="0">
                <a:solidFill>
                  <a:srgbClr val="0070C0"/>
                </a:solidFill>
                <a:hlinkClick r:id="rId4">
                  <a:extLst>
                    <a:ext uri="{A12FA001-AC4F-418D-AE19-62706E023703}">
                      <ahyp:hlinkClr xmlns:ahyp="http://schemas.microsoft.com/office/drawing/2018/hyperlinkcolor" val="tx"/>
                    </a:ext>
                  </a:extLst>
                </a:hlinkClick>
              </a:rPr>
              <a:t>LINK</a:t>
            </a:r>
            <a:endParaRPr lang="en-US" b="1" i="1" dirty="0">
              <a:solidFill>
                <a:srgbClr val="0070C0"/>
              </a:solidFill>
            </a:endParaRPr>
          </a:p>
        </p:txBody>
      </p:sp>
      <p:sp>
        <p:nvSpPr>
          <p:cNvPr id="9" name="TextBox 8">
            <a:extLst>
              <a:ext uri="{FF2B5EF4-FFF2-40B4-BE49-F238E27FC236}">
                <a16:creationId xmlns:a16="http://schemas.microsoft.com/office/drawing/2014/main" id="{830F5845-E86A-8846-8511-0B1A52403F6A}"/>
              </a:ext>
            </a:extLst>
          </p:cNvPr>
          <p:cNvSpPr txBox="1"/>
          <p:nvPr/>
        </p:nvSpPr>
        <p:spPr>
          <a:xfrm>
            <a:off x="7493589" y="2151915"/>
            <a:ext cx="391886" cy="307777"/>
          </a:xfrm>
          <a:prstGeom prst="rect">
            <a:avLst/>
          </a:prstGeom>
          <a:noFill/>
        </p:spPr>
        <p:txBody>
          <a:bodyPr wrap="square" rtlCol="0">
            <a:spAutoFit/>
          </a:bodyPr>
          <a:lstStyle/>
          <a:p>
            <a:r>
              <a:rPr lang="en-US" dirty="0">
                <a:solidFill>
                  <a:srgbClr val="C00000"/>
                </a:solidFill>
              </a:rPr>
              <a:t>3</a:t>
            </a:r>
          </a:p>
        </p:txBody>
      </p:sp>
      <p:sp>
        <p:nvSpPr>
          <p:cNvPr id="10" name="Rectangle 9">
            <a:extLst>
              <a:ext uri="{FF2B5EF4-FFF2-40B4-BE49-F238E27FC236}">
                <a16:creationId xmlns:a16="http://schemas.microsoft.com/office/drawing/2014/main" id="{D7AFD0E5-4331-0A4E-87DE-49B36E6DBCB2}"/>
              </a:ext>
            </a:extLst>
          </p:cNvPr>
          <p:cNvSpPr/>
          <p:nvPr/>
        </p:nvSpPr>
        <p:spPr>
          <a:xfrm>
            <a:off x="7209537" y="367720"/>
            <a:ext cx="284052" cy="307777"/>
          </a:xfrm>
          <a:prstGeom prst="rect">
            <a:avLst/>
          </a:prstGeom>
        </p:spPr>
        <p:txBody>
          <a:bodyPr wrap="none">
            <a:spAutoFit/>
          </a:bodyPr>
          <a:lstStyle/>
          <a:p>
            <a:r>
              <a:rPr lang="en-US" dirty="0">
                <a:solidFill>
                  <a:srgbClr val="C00000"/>
                </a:solidFill>
              </a:rPr>
              <a:t>1</a:t>
            </a:r>
          </a:p>
        </p:txBody>
      </p:sp>
      <p:sp>
        <p:nvSpPr>
          <p:cNvPr id="11" name="Rectangle 10">
            <a:extLst>
              <a:ext uri="{FF2B5EF4-FFF2-40B4-BE49-F238E27FC236}">
                <a16:creationId xmlns:a16="http://schemas.microsoft.com/office/drawing/2014/main" id="{70938CF5-AC4E-DE40-918D-2E03981E25CF}"/>
              </a:ext>
            </a:extLst>
          </p:cNvPr>
          <p:cNvSpPr/>
          <p:nvPr/>
        </p:nvSpPr>
        <p:spPr>
          <a:xfrm>
            <a:off x="8680334" y="1089443"/>
            <a:ext cx="284052" cy="307777"/>
          </a:xfrm>
          <a:prstGeom prst="rect">
            <a:avLst/>
          </a:prstGeom>
        </p:spPr>
        <p:txBody>
          <a:bodyPr wrap="none">
            <a:spAutoFit/>
          </a:bodyPr>
          <a:lstStyle/>
          <a:p>
            <a:r>
              <a:rPr lang="en-US" dirty="0">
                <a:solidFill>
                  <a:srgbClr val="C00000"/>
                </a:solidFill>
              </a:rPr>
              <a:t>2</a:t>
            </a:r>
          </a:p>
        </p:txBody>
      </p:sp>
      <p:sp>
        <p:nvSpPr>
          <p:cNvPr id="12" name="Rectangle 11">
            <a:extLst>
              <a:ext uri="{FF2B5EF4-FFF2-40B4-BE49-F238E27FC236}">
                <a16:creationId xmlns:a16="http://schemas.microsoft.com/office/drawing/2014/main" id="{95C8A844-3D8F-B449-B88F-68BF3B6254B0}"/>
              </a:ext>
            </a:extLst>
          </p:cNvPr>
          <p:cNvSpPr/>
          <p:nvPr/>
        </p:nvSpPr>
        <p:spPr>
          <a:xfrm>
            <a:off x="7493589" y="964910"/>
            <a:ext cx="284052" cy="307777"/>
          </a:xfrm>
          <a:prstGeom prst="rect">
            <a:avLst/>
          </a:prstGeom>
        </p:spPr>
        <p:txBody>
          <a:bodyPr wrap="none">
            <a:spAutoFit/>
          </a:bodyPr>
          <a:lstStyle/>
          <a:p>
            <a:r>
              <a:rPr lang="en-US" dirty="0">
                <a:solidFill>
                  <a:srgbClr val="C00000"/>
                </a:solidFill>
              </a:rPr>
              <a:t>4</a:t>
            </a:r>
          </a:p>
        </p:txBody>
      </p:sp>
      <p:sp>
        <p:nvSpPr>
          <p:cNvPr id="13" name="Rectangle 12">
            <a:extLst>
              <a:ext uri="{FF2B5EF4-FFF2-40B4-BE49-F238E27FC236}">
                <a16:creationId xmlns:a16="http://schemas.microsoft.com/office/drawing/2014/main" id="{319ABC64-F53F-C14D-A0DC-60E08E4535D5}"/>
              </a:ext>
            </a:extLst>
          </p:cNvPr>
          <p:cNvSpPr/>
          <p:nvPr/>
        </p:nvSpPr>
        <p:spPr>
          <a:xfrm>
            <a:off x="7944935" y="811021"/>
            <a:ext cx="284052" cy="307777"/>
          </a:xfrm>
          <a:prstGeom prst="rect">
            <a:avLst/>
          </a:prstGeom>
        </p:spPr>
        <p:txBody>
          <a:bodyPr wrap="none">
            <a:spAutoFit/>
          </a:bodyPr>
          <a:lstStyle/>
          <a:p>
            <a:r>
              <a:rPr lang="en-US" dirty="0">
                <a:solidFill>
                  <a:srgbClr val="C00000"/>
                </a:solidFill>
              </a:rPr>
              <a:t>5</a:t>
            </a:r>
          </a:p>
        </p:txBody>
      </p:sp>
      <p:sp>
        <p:nvSpPr>
          <p:cNvPr id="14" name="Rectangle 13">
            <a:extLst>
              <a:ext uri="{FF2B5EF4-FFF2-40B4-BE49-F238E27FC236}">
                <a16:creationId xmlns:a16="http://schemas.microsoft.com/office/drawing/2014/main" id="{E052D0FF-340D-7C42-B144-1CFE7B015ED1}"/>
              </a:ext>
            </a:extLst>
          </p:cNvPr>
          <p:cNvSpPr/>
          <p:nvPr/>
        </p:nvSpPr>
        <p:spPr>
          <a:xfrm>
            <a:off x="7777641" y="1493455"/>
            <a:ext cx="284052" cy="307777"/>
          </a:xfrm>
          <a:prstGeom prst="rect">
            <a:avLst/>
          </a:prstGeom>
        </p:spPr>
        <p:txBody>
          <a:bodyPr wrap="none">
            <a:spAutoFit/>
          </a:bodyPr>
          <a:lstStyle/>
          <a:p>
            <a:r>
              <a:rPr lang="en-US" dirty="0">
                <a:solidFill>
                  <a:srgbClr val="C00000"/>
                </a:solidFill>
              </a:rPr>
              <a:t>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a:t>22 Oct 2137 BC</a:t>
            </a:r>
            <a:endParaRPr/>
          </a:p>
        </p:txBody>
      </p:sp>
      <p:sp>
        <p:nvSpPr>
          <p:cNvPr id="135" name="Google Shape;135;p6"/>
          <p:cNvSpPr txBox="1">
            <a:spLocks noGrp="1"/>
          </p:cNvSpPr>
          <p:nvPr>
            <p:ph type="body" idx="1"/>
          </p:nvPr>
        </p:nvSpPr>
        <p:spPr>
          <a:xfrm>
            <a:off x="457200" y="1600201"/>
            <a:ext cx="8228013" cy="30480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a:t>Annular solar, China</a:t>
            </a:r>
            <a:endParaRPr/>
          </a:p>
          <a:p>
            <a:pPr marL="341313" lvl="0" indent="-341313" algn="l" rtl="0">
              <a:lnSpc>
                <a:spcPct val="97000"/>
              </a:lnSpc>
              <a:spcBef>
                <a:spcPts val="800"/>
              </a:spcBef>
              <a:spcAft>
                <a:spcPts val="0"/>
              </a:spcAft>
              <a:buSzPts val="3200"/>
              <a:buChar char="•"/>
            </a:pPr>
            <a:r>
              <a:rPr lang="en-US"/>
              <a:t>Ho and Hi, the Drunk Astronomers, failed to predict it</a:t>
            </a:r>
            <a:endParaRPr/>
          </a:p>
          <a:p>
            <a:pPr marL="341313" lvl="0" indent="-341313" algn="l" rtl="0">
              <a:lnSpc>
                <a:spcPct val="97000"/>
              </a:lnSpc>
              <a:spcBef>
                <a:spcPts val="800"/>
              </a:spcBef>
              <a:spcAft>
                <a:spcPts val="0"/>
              </a:spcAft>
              <a:buSzPts val="3200"/>
              <a:buChar char="•"/>
            </a:pPr>
            <a:r>
              <a:rPr lang="en-US"/>
              <a:t>Story may be fictitious or misinterpreted</a:t>
            </a:r>
            <a:endParaRPr/>
          </a:p>
        </p:txBody>
      </p:sp>
      <p:sp>
        <p:nvSpPr>
          <p:cNvPr id="136" name="Google Shape;136;p6"/>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381000" y="128588"/>
            <a:ext cx="8304213" cy="10144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2300-1800 BC</a:t>
            </a:r>
            <a:endParaRPr dirty="0"/>
          </a:p>
        </p:txBody>
      </p:sp>
      <p:sp>
        <p:nvSpPr>
          <p:cNvPr id="142" name="Google Shape;142;p7"/>
          <p:cNvSpPr txBox="1">
            <a:spLocks noGrp="1"/>
          </p:cNvSpPr>
          <p:nvPr>
            <p:ph type="body" idx="1"/>
          </p:nvPr>
        </p:nvSpPr>
        <p:spPr>
          <a:xfrm>
            <a:off x="160459" y="1396532"/>
            <a:ext cx="5901267" cy="5461467"/>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2800"/>
              <a:buChar char="•"/>
            </a:pPr>
            <a:r>
              <a:rPr lang="en-US" sz="2800" b="1" dirty="0"/>
              <a:t>Babylon / Mesopotamia</a:t>
            </a:r>
            <a:endParaRPr dirty="0"/>
          </a:p>
          <a:p>
            <a:pPr marL="741363" lvl="1" indent="-284163" algn="l" rtl="0">
              <a:lnSpc>
                <a:spcPct val="97000"/>
              </a:lnSpc>
              <a:spcBef>
                <a:spcPts val="700"/>
              </a:spcBef>
              <a:spcAft>
                <a:spcPts val="0"/>
              </a:spcAft>
              <a:buSzPts val="2400"/>
              <a:buChar char="–"/>
            </a:pPr>
            <a:r>
              <a:rPr lang="en-US" sz="2400" dirty="0"/>
              <a:t>Could somewhat predict eclipses</a:t>
            </a:r>
            <a:endParaRPr dirty="0"/>
          </a:p>
          <a:p>
            <a:pPr marL="741363" lvl="1" indent="-284163" algn="l" rtl="0">
              <a:lnSpc>
                <a:spcPct val="97000"/>
              </a:lnSpc>
              <a:spcBef>
                <a:spcPts val="700"/>
              </a:spcBef>
              <a:spcAft>
                <a:spcPts val="0"/>
              </a:spcAft>
              <a:buSzPts val="2400"/>
              <a:buChar char="–"/>
            </a:pPr>
            <a:r>
              <a:rPr lang="en-US" sz="2400" i="1" dirty="0">
                <a:solidFill>
                  <a:srgbClr val="7030A0"/>
                </a:solidFill>
              </a:rPr>
              <a:t>Solar eclipse </a:t>
            </a:r>
            <a:r>
              <a:rPr lang="en-US" sz="2400" i="1" dirty="0">
                <a:solidFill>
                  <a:srgbClr val="7030A0"/>
                </a:solidFill>
                <a:sym typeface="Wingdings" pitchFamily="2" charset="2"/>
              </a:rPr>
              <a:t></a:t>
            </a:r>
            <a:r>
              <a:rPr lang="en-US" sz="2400" i="1" dirty="0">
                <a:solidFill>
                  <a:srgbClr val="7030A0"/>
                </a:solidFill>
              </a:rPr>
              <a:t> king would die</a:t>
            </a:r>
            <a:endParaRPr dirty="0"/>
          </a:p>
          <a:p>
            <a:pPr marL="341313" lvl="0" indent="-341313" algn="l" rtl="0">
              <a:lnSpc>
                <a:spcPct val="97000"/>
              </a:lnSpc>
              <a:spcBef>
                <a:spcPts val="800"/>
              </a:spcBef>
              <a:spcAft>
                <a:spcPts val="0"/>
              </a:spcAft>
              <a:buSzPts val="2800"/>
              <a:buChar char="•"/>
            </a:pPr>
            <a:r>
              <a:rPr lang="en-US" sz="2800" dirty="0">
                <a:solidFill>
                  <a:srgbClr val="C00000"/>
                </a:solidFill>
              </a:rPr>
              <a:t>Substitute king (criminal) “appointed” for 100 days, king would live as “farmer”</a:t>
            </a:r>
            <a:endParaRPr dirty="0">
              <a:solidFill>
                <a:srgbClr val="C00000"/>
              </a:solidFill>
            </a:endParaRPr>
          </a:p>
          <a:p>
            <a:pPr marL="741363" lvl="1" indent="-284163" algn="l" rtl="0">
              <a:lnSpc>
                <a:spcPct val="97000"/>
              </a:lnSpc>
              <a:spcBef>
                <a:spcPts val="700"/>
              </a:spcBef>
              <a:spcAft>
                <a:spcPts val="0"/>
              </a:spcAft>
              <a:buSzPts val="2400"/>
              <a:buChar char="–"/>
            </a:pPr>
            <a:r>
              <a:rPr lang="en-US" sz="2400" i="1" dirty="0">
                <a:solidFill>
                  <a:srgbClr val="C00000"/>
                </a:solidFill>
              </a:rPr>
              <a:t>After 100 days, substitute king killed to fulfill prophecy</a:t>
            </a:r>
            <a:endParaRPr dirty="0">
              <a:solidFill>
                <a:srgbClr val="C00000"/>
              </a:solidFill>
            </a:endParaRPr>
          </a:p>
          <a:p>
            <a:pPr marL="341313" lvl="0" indent="-341313" algn="l" rtl="0">
              <a:lnSpc>
                <a:spcPct val="97000"/>
              </a:lnSpc>
              <a:spcBef>
                <a:spcPts val="800"/>
              </a:spcBef>
              <a:spcAft>
                <a:spcPts val="0"/>
              </a:spcAft>
              <a:buSzPts val="2800"/>
              <a:buChar char="•"/>
            </a:pPr>
            <a:r>
              <a:rPr lang="en-US" sz="2800" b="1" u="sng" dirty="0"/>
              <a:t>Backfired</a:t>
            </a:r>
            <a:r>
              <a:rPr lang="en-US" sz="2800" dirty="0"/>
              <a:t> c. 1850 BC when real king died by chance</a:t>
            </a:r>
            <a:endParaRPr dirty="0"/>
          </a:p>
          <a:p>
            <a:pPr marL="741363" lvl="1" indent="-284163" algn="l" rtl="0">
              <a:lnSpc>
                <a:spcPct val="97000"/>
              </a:lnSpc>
              <a:spcBef>
                <a:spcPts val="700"/>
              </a:spcBef>
              <a:spcAft>
                <a:spcPts val="0"/>
              </a:spcAft>
              <a:buSzPts val="2400"/>
              <a:buChar char="–"/>
            </a:pPr>
            <a:r>
              <a:rPr lang="en-US" sz="2400" i="1" dirty="0"/>
              <a:t>Criminal kept throne</a:t>
            </a:r>
            <a:endParaRPr sz="2400" i="1" dirty="0"/>
          </a:p>
        </p:txBody>
      </p:sp>
      <p:pic>
        <p:nvPicPr>
          <p:cNvPr id="143" name="Google Shape;143;p7"/>
          <p:cNvPicPr preferRelativeResize="0"/>
          <p:nvPr/>
        </p:nvPicPr>
        <p:blipFill rotWithShape="1">
          <a:blip r:embed="rId3">
            <a:alphaModFix/>
          </a:blip>
          <a:srcRect/>
          <a:stretch/>
        </p:blipFill>
        <p:spPr>
          <a:xfrm>
            <a:off x="5907536" y="1581303"/>
            <a:ext cx="3160058" cy="1777533"/>
          </a:xfrm>
          <a:prstGeom prst="rect">
            <a:avLst/>
          </a:prstGeom>
          <a:noFill/>
          <a:ln>
            <a:noFill/>
          </a:ln>
        </p:spPr>
      </p:pic>
      <p:sp>
        <p:nvSpPr>
          <p:cNvPr id="144" name="Google Shape;144;p7"/>
          <p:cNvSpPr txBox="1"/>
          <p:nvPr/>
        </p:nvSpPr>
        <p:spPr>
          <a:xfrm>
            <a:off x="6078658" y="3469960"/>
            <a:ext cx="2817813"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Metropolitan Museum of Art – 2ndary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LINK</a:t>
            </a:r>
            <a:endParaRPr dirty="0">
              <a:solidFill>
                <a:srgbClr val="0070C0"/>
              </a:solidFill>
            </a:endParaRPr>
          </a:p>
        </p:txBody>
      </p:sp>
      <p:sp>
        <p:nvSpPr>
          <p:cNvPr id="145" name="Google Shape;145;p7"/>
          <p:cNvSpPr txBox="1"/>
          <p:nvPr/>
        </p:nvSpPr>
        <p:spPr>
          <a:xfrm>
            <a:off x="6061725" y="4235441"/>
            <a:ext cx="2834745" cy="2062063"/>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Eclipses were mysterious </a:t>
            </a:r>
            <a:endParaRPr/>
          </a:p>
          <a:p>
            <a:pPr marL="457200" marR="0" lvl="1" indent="0" algn="l" rtl="0">
              <a:spcBef>
                <a:spcPts val="0"/>
              </a:spcBef>
              <a:spcAft>
                <a:spcPts val="0"/>
              </a:spcAft>
              <a:buNone/>
            </a:pPr>
            <a:r>
              <a:rPr lang="en-US" sz="2000" b="1" i="0" u="none" strike="noStrike" cap="none">
                <a:solidFill>
                  <a:srgbClr val="7030A0"/>
                </a:solidFill>
                <a:latin typeface="Arial"/>
                <a:ea typeface="Arial"/>
                <a:cs typeface="Arial"/>
                <a:sym typeface="Arial"/>
              </a:rPr>
              <a:t>thought to be caused by gods, dragons eating Moon etc.</a:t>
            </a:r>
            <a:endParaRPr/>
          </a:p>
        </p:txBody>
      </p:sp>
      <p:sp>
        <p:nvSpPr>
          <p:cNvPr id="146" name="Google Shape;146;p7"/>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5 June 1302 BC</a:t>
            </a:r>
            <a:endParaRPr dirty="0"/>
          </a:p>
        </p:txBody>
      </p:sp>
      <p:sp>
        <p:nvSpPr>
          <p:cNvPr id="152" name="Google Shape;152;p8"/>
          <p:cNvSpPr txBox="1">
            <a:spLocks noGrp="1"/>
          </p:cNvSpPr>
          <p:nvPr>
            <p:ph type="body" idx="1"/>
          </p:nvPr>
        </p:nvSpPr>
        <p:spPr>
          <a:xfrm>
            <a:off x="457201" y="1600200"/>
            <a:ext cx="4800599" cy="4800599"/>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Yin, China</a:t>
            </a:r>
            <a:endParaRPr dirty="0"/>
          </a:p>
          <a:p>
            <a:pPr marL="798513" lvl="1" indent="-341313">
              <a:spcBef>
                <a:spcPts val="800"/>
              </a:spcBef>
              <a:buSzPts val="3200"/>
              <a:buChar char="•"/>
            </a:pPr>
            <a:r>
              <a:rPr lang="en-US" dirty="0"/>
              <a:t>Record carved on a tortoiseshell</a:t>
            </a:r>
            <a:endParaRPr dirty="0"/>
          </a:p>
          <a:p>
            <a:pPr marL="341313" lvl="0" indent="-341313" algn="l" rtl="0">
              <a:lnSpc>
                <a:spcPct val="97000"/>
              </a:lnSpc>
              <a:spcBef>
                <a:spcPts val="800"/>
              </a:spcBef>
              <a:spcAft>
                <a:spcPts val="0"/>
              </a:spcAft>
              <a:buSzPts val="3200"/>
              <a:buChar char="•"/>
            </a:pPr>
            <a:r>
              <a:rPr lang="en-US" i="1" dirty="0">
                <a:solidFill>
                  <a:srgbClr val="0070C0"/>
                </a:solidFill>
              </a:rPr>
              <a:t>“Three flames ate the Sun, and big stars were seen.”</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Kevin D. Pang, JPL: </a:t>
            </a:r>
            <a:r>
              <a:rPr lang="en-US" i="1" dirty="0">
                <a:solidFill>
                  <a:srgbClr val="C00000"/>
                </a:solidFill>
              </a:rPr>
              <a:t>probably coronal streamers and planets + bright (“big”) stars</a:t>
            </a:r>
            <a:endParaRPr i="1" dirty="0">
              <a:solidFill>
                <a:srgbClr val="C00000"/>
              </a:solidFill>
            </a:endParaRPr>
          </a:p>
          <a:p>
            <a:pPr marL="341313" lvl="0" indent="-138113" algn="l" rtl="0">
              <a:lnSpc>
                <a:spcPct val="97000"/>
              </a:lnSpc>
              <a:spcBef>
                <a:spcPts val="800"/>
              </a:spcBef>
              <a:spcAft>
                <a:spcPts val="0"/>
              </a:spcAft>
              <a:buSzPts val="3200"/>
              <a:buNone/>
            </a:pPr>
            <a:endParaRPr dirty="0"/>
          </a:p>
        </p:txBody>
      </p:sp>
      <p:pic>
        <p:nvPicPr>
          <p:cNvPr id="153" name="Google Shape;153;p8"/>
          <p:cNvPicPr preferRelativeResize="0"/>
          <p:nvPr/>
        </p:nvPicPr>
        <p:blipFill rotWithShape="1">
          <a:blip r:embed="rId3">
            <a:alphaModFix/>
          </a:blip>
          <a:srcRect/>
          <a:stretch/>
        </p:blipFill>
        <p:spPr>
          <a:xfrm>
            <a:off x="5672476" y="1752600"/>
            <a:ext cx="3031787" cy="3352800"/>
          </a:xfrm>
          <a:prstGeom prst="rect">
            <a:avLst/>
          </a:prstGeom>
          <a:noFill/>
          <a:ln>
            <a:noFill/>
          </a:ln>
        </p:spPr>
      </p:pic>
      <p:sp>
        <p:nvSpPr>
          <p:cNvPr id="154" name="Google Shape;154;p8"/>
          <p:cNvSpPr txBox="1"/>
          <p:nvPr/>
        </p:nvSpPr>
        <p:spPr>
          <a:xfrm>
            <a:off x="5691526" y="5139267"/>
            <a:ext cx="3012737"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a:solidFill>
                  <a:srgbClr val="0070C0"/>
                </a:solidFill>
                <a:latin typeface="Arial"/>
                <a:ea typeface="Arial"/>
                <a:cs typeface="Arial"/>
                <a:sym typeface="Arial"/>
              </a:rPr>
              <a:t>The Chinese </a:t>
            </a:r>
            <a:r>
              <a:rPr lang="en-US" sz="2000" b="1" i="1">
                <a:solidFill>
                  <a:srgbClr val="0070C0"/>
                </a:solidFill>
                <a:latin typeface="Arial"/>
                <a:ea typeface="Arial"/>
                <a:cs typeface="Arial"/>
                <a:sym typeface="Arial"/>
              </a:rPr>
              <a:t>could predict </a:t>
            </a:r>
            <a:r>
              <a:rPr lang="en-US" sz="2000" b="1" i="1" dirty="0">
                <a:solidFill>
                  <a:srgbClr val="0070C0"/>
                </a:solidFill>
                <a:latin typeface="Arial"/>
                <a:ea typeface="Arial"/>
                <a:cs typeface="Arial"/>
                <a:sym typeface="Arial"/>
              </a:rPr>
              <a:t>eclipses to some degree.</a:t>
            </a:r>
            <a:endParaRPr dirty="0"/>
          </a:p>
        </p:txBody>
      </p:sp>
      <p:sp>
        <p:nvSpPr>
          <p:cNvPr id="155" name="Google Shape;155;p8"/>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7200" y="128588"/>
            <a:ext cx="8228013" cy="1433512"/>
          </a:xfrm>
          <a:prstGeom prst="rect">
            <a:avLst/>
          </a:prstGeom>
          <a:solidFill>
            <a:srgbClr val="FF0000"/>
          </a:solidFill>
          <a:ln>
            <a:noFill/>
          </a:ln>
        </p:spPr>
        <p:txBody>
          <a:bodyPr spcFirstLastPara="1" wrap="square" lIns="90000" tIns="46800" rIns="90000" bIns="46800" anchor="ctr" anchorCtr="0">
            <a:noAutofit/>
          </a:bodyPr>
          <a:lstStyle/>
          <a:p>
            <a:pPr marL="0" lvl="0" indent="0" algn="ctr" rtl="0">
              <a:lnSpc>
                <a:spcPct val="97000"/>
              </a:lnSpc>
              <a:spcBef>
                <a:spcPts val="0"/>
              </a:spcBef>
              <a:spcAft>
                <a:spcPts val="0"/>
              </a:spcAft>
              <a:buNone/>
            </a:pPr>
            <a:r>
              <a:rPr lang="en-US" dirty="0"/>
              <a:t>16 Apr 1178 BC</a:t>
            </a:r>
            <a:endParaRPr dirty="0"/>
          </a:p>
        </p:txBody>
      </p:sp>
      <p:sp>
        <p:nvSpPr>
          <p:cNvPr id="161" name="Google Shape;161;p9"/>
          <p:cNvSpPr txBox="1">
            <a:spLocks noGrp="1"/>
          </p:cNvSpPr>
          <p:nvPr>
            <p:ph type="body" idx="1"/>
          </p:nvPr>
        </p:nvSpPr>
        <p:spPr>
          <a:xfrm>
            <a:off x="457201" y="1600201"/>
            <a:ext cx="5105399" cy="4343400"/>
          </a:xfrm>
          <a:prstGeom prst="rect">
            <a:avLst/>
          </a:prstGeom>
          <a:solidFill>
            <a:srgbClr val="FFFF00"/>
          </a:solidFill>
          <a:ln>
            <a:noFill/>
          </a:ln>
        </p:spPr>
        <p:txBody>
          <a:bodyPr spcFirstLastPara="1" wrap="square" lIns="90000" tIns="46800" rIns="90000" bIns="46800" anchor="t" anchorCtr="0">
            <a:noAutofit/>
          </a:bodyPr>
          <a:lstStyle/>
          <a:p>
            <a:pPr marL="341313" lvl="0" indent="-341313" algn="l" rtl="0">
              <a:lnSpc>
                <a:spcPct val="97000"/>
              </a:lnSpc>
              <a:spcBef>
                <a:spcPts val="0"/>
              </a:spcBef>
              <a:spcAft>
                <a:spcPts val="0"/>
              </a:spcAft>
              <a:buSzPts val="3200"/>
              <a:buChar char="•"/>
            </a:pPr>
            <a:r>
              <a:rPr lang="en-US" u="sng" dirty="0"/>
              <a:t>Total solar</a:t>
            </a:r>
            <a:r>
              <a:rPr lang="en-US" dirty="0"/>
              <a:t>, Greece-Asia Minor</a:t>
            </a:r>
            <a:endParaRPr dirty="0"/>
          </a:p>
          <a:p>
            <a:pPr marL="798513" lvl="1" indent="-341313">
              <a:spcBef>
                <a:spcPts val="800"/>
              </a:spcBef>
              <a:buSzPts val="3200"/>
              <a:buChar char="•"/>
            </a:pPr>
            <a:r>
              <a:rPr lang="en-US" dirty="0"/>
              <a:t>“Odyssey Eclipse”</a:t>
            </a:r>
            <a:endParaRPr dirty="0"/>
          </a:p>
          <a:p>
            <a:pPr marL="341313" lvl="0" indent="-341313" algn="l" rtl="0">
              <a:lnSpc>
                <a:spcPct val="97000"/>
              </a:lnSpc>
              <a:spcBef>
                <a:spcPts val="800"/>
              </a:spcBef>
              <a:spcAft>
                <a:spcPts val="0"/>
              </a:spcAft>
              <a:buSzPts val="3200"/>
              <a:buChar char="•"/>
            </a:pPr>
            <a:r>
              <a:rPr lang="en-US" i="1" dirty="0">
                <a:solidFill>
                  <a:srgbClr val="0070C0"/>
                </a:solidFill>
              </a:rPr>
              <a:t>" . . . and the Sun has perished out of heaven, and an evil mist hovers over all."</a:t>
            </a:r>
            <a:endParaRPr i="1" dirty="0">
              <a:solidFill>
                <a:srgbClr val="0070C0"/>
              </a:solidFill>
            </a:endParaRPr>
          </a:p>
          <a:p>
            <a:pPr marL="741363" lvl="1" indent="-284163" algn="l" rtl="0">
              <a:lnSpc>
                <a:spcPct val="97000"/>
              </a:lnSpc>
              <a:spcBef>
                <a:spcPts val="700"/>
              </a:spcBef>
              <a:spcAft>
                <a:spcPts val="0"/>
              </a:spcAft>
              <a:buSzPts val="2800"/>
              <a:buChar char="–"/>
            </a:pPr>
            <a:r>
              <a:rPr lang="en-US" dirty="0"/>
              <a:t>Homer, </a:t>
            </a:r>
            <a:r>
              <a:rPr lang="en-US" i="1" dirty="0"/>
              <a:t>The Odyssey</a:t>
            </a:r>
            <a:endParaRPr i="1" dirty="0"/>
          </a:p>
          <a:p>
            <a:pPr marL="341313" lvl="0" indent="-138113" algn="l" rtl="0">
              <a:lnSpc>
                <a:spcPct val="97000"/>
              </a:lnSpc>
              <a:spcBef>
                <a:spcPts val="800"/>
              </a:spcBef>
              <a:spcAft>
                <a:spcPts val="0"/>
              </a:spcAft>
              <a:buSzPts val="3200"/>
              <a:buNone/>
            </a:pPr>
            <a:endParaRPr dirty="0"/>
          </a:p>
          <a:p>
            <a:pPr marL="341313" lvl="0" indent="-138113" algn="l" rtl="0">
              <a:lnSpc>
                <a:spcPct val="97000"/>
              </a:lnSpc>
              <a:spcBef>
                <a:spcPts val="800"/>
              </a:spcBef>
              <a:spcAft>
                <a:spcPts val="0"/>
              </a:spcAft>
              <a:buSzPts val="3200"/>
              <a:buNone/>
            </a:pPr>
            <a:endParaRPr dirty="0"/>
          </a:p>
        </p:txBody>
      </p:sp>
      <p:pic>
        <p:nvPicPr>
          <p:cNvPr id="162" name="Google Shape;162;p9"/>
          <p:cNvPicPr preferRelativeResize="0"/>
          <p:nvPr/>
        </p:nvPicPr>
        <p:blipFill rotWithShape="1">
          <a:blip r:embed="rId3">
            <a:alphaModFix/>
          </a:blip>
          <a:srcRect/>
          <a:stretch/>
        </p:blipFill>
        <p:spPr>
          <a:xfrm>
            <a:off x="6017418" y="1981201"/>
            <a:ext cx="2443162" cy="2895600"/>
          </a:xfrm>
          <a:prstGeom prst="rect">
            <a:avLst/>
          </a:prstGeom>
          <a:noFill/>
          <a:ln>
            <a:noFill/>
          </a:ln>
        </p:spPr>
      </p:pic>
      <p:sp>
        <p:nvSpPr>
          <p:cNvPr id="163" name="Google Shape;163;p9"/>
          <p:cNvSpPr txBox="1"/>
          <p:nvPr/>
        </p:nvSpPr>
        <p:spPr>
          <a:xfrm>
            <a:off x="6017418" y="5105400"/>
            <a:ext cx="2878932" cy="1477287"/>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Homer, 8</a:t>
            </a:r>
            <a:r>
              <a:rPr lang="en-US" sz="1800" b="1" baseline="30000" dirty="0">
                <a:solidFill>
                  <a:schemeClr val="tx1"/>
                </a:solidFill>
                <a:latin typeface="Arial"/>
                <a:ea typeface="Arial"/>
                <a:cs typeface="Arial"/>
                <a:sym typeface="Arial"/>
              </a:rPr>
              <a:t>th</a:t>
            </a:r>
            <a:r>
              <a:rPr lang="en-US" sz="1800" b="1" dirty="0">
                <a:solidFill>
                  <a:schemeClr val="tx1"/>
                </a:solidFill>
                <a:latin typeface="Arial"/>
                <a:ea typeface="Arial"/>
                <a:cs typeface="Arial"/>
                <a:sym typeface="Arial"/>
              </a:rPr>
              <a:t> century BC, sculpture 1</a:t>
            </a:r>
            <a:r>
              <a:rPr lang="en-US" sz="1800" b="1" baseline="30000" dirty="0">
                <a:solidFill>
                  <a:schemeClr val="tx1"/>
                </a:solidFill>
                <a:latin typeface="Arial"/>
                <a:ea typeface="Arial"/>
                <a:cs typeface="Arial"/>
                <a:sym typeface="Arial"/>
              </a:rPr>
              <a:t>st</a:t>
            </a:r>
            <a:r>
              <a:rPr lang="en-US" sz="1800" b="1" dirty="0">
                <a:solidFill>
                  <a:schemeClr val="tx1"/>
                </a:solidFill>
                <a:latin typeface="Arial"/>
                <a:ea typeface="Arial"/>
                <a:cs typeface="Arial"/>
                <a:sym typeface="Arial"/>
              </a:rPr>
              <a:t> cent AD, </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Museo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Archeologicao</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Nazionale, </a:t>
            </a:r>
            <a:r>
              <a:rPr lang="en-US" sz="1800" b="1" dirty="0" err="1">
                <a:solidFill>
                  <a:srgbClr val="0070C0"/>
                </a:solidFill>
                <a:sym typeface="Arial"/>
                <a:hlinkClick r:id="rId4">
                  <a:extLst>
                    <a:ext uri="{A12FA001-AC4F-418D-AE19-62706E023703}">
                      <ahyp:hlinkClr xmlns:ahyp="http://schemas.microsoft.com/office/drawing/2018/hyperlinkcolor" val="tx"/>
                    </a:ext>
                  </a:extLst>
                </a:hlinkClick>
              </a:rPr>
              <a:t>Sperlonga</a:t>
            </a:r>
            <a:r>
              <a:rPr lang="en-US" sz="1800" b="1" dirty="0">
                <a:solidFill>
                  <a:srgbClr val="0070C0"/>
                </a:solidFill>
                <a:sym typeface="Arial"/>
                <a:hlinkClick r:id="rId4">
                  <a:extLst>
                    <a:ext uri="{A12FA001-AC4F-418D-AE19-62706E023703}">
                      <ahyp:hlinkClr xmlns:ahyp="http://schemas.microsoft.com/office/drawing/2018/hyperlinkcolor" val="tx"/>
                    </a:ext>
                  </a:extLst>
                </a:hlinkClick>
              </a:rPr>
              <a:t>, Italy</a:t>
            </a:r>
            <a:endParaRPr dirty="0">
              <a:solidFill>
                <a:srgbClr val="0070C0"/>
              </a:solidFill>
            </a:endParaRPr>
          </a:p>
        </p:txBody>
      </p:sp>
      <p:sp>
        <p:nvSpPr>
          <p:cNvPr id="164" name="Google Shape;164;p9"/>
          <p:cNvSpPr txBox="1"/>
          <p:nvPr/>
        </p:nvSpPr>
        <p:spPr>
          <a:xfrm>
            <a:off x="457200" y="6096000"/>
            <a:ext cx="3886200" cy="461665"/>
          </a:xfrm>
          <a:prstGeom prst="rect">
            <a:avLst/>
          </a:prstGeom>
          <a:solidFill>
            <a:srgbClr val="9DEBE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70C0"/>
                </a:solidFill>
                <a:latin typeface="Arial"/>
                <a:ea typeface="Arial"/>
                <a:cs typeface="Arial"/>
                <a:sym typeface="Arial"/>
              </a:rPr>
              <a:t>FYI 4.1’ </a:t>
            </a:r>
            <a:r>
              <a:rPr lang="en-US" sz="2400" b="1" u="sng" dirty="0">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video</a:t>
            </a:r>
            <a:r>
              <a:rPr lang="en-US" sz="2400" b="1" dirty="0">
                <a:solidFill>
                  <a:srgbClr val="0070C0"/>
                </a:solidFill>
                <a:latin typeface="Arial"/>
                <a:ea typeface="Arial"/>
                <a:cs typeface="Arial"/>
                <a:sym typeface="Arial"/>
              </a:rPr>
              <a:t>, Big Think</a:t>
            </a:r>
            <a:endParaRPr dirty="0"/>
          </a:p>
        </p:txBody>
      </p:sp>
      <p:sp>
        <p:nvSpPr>
          <p:cNvPr id="165" name="Google Shape;165;p9"/>
          <p:cNvSpPr txBox="1"/>
          <p:nvPr/>
        </p:nvSpPr>
        <p:spPr>
          <a:xfrm>
            <a:off x="-15100" y="0"/>
            <a:ext cx="3375000" cy="400200"/>
          </a:xfrm>
          <a:prstGeom prst="rect">
            <a:avLst/>
          </a:prstGeom>
          <a:solidFill>
            <a:srgbClr val="E00000">
              <a:alpha val="40780"/>
            </a:srgbClr>
          </a:solid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US" b="1">
                <a:solidFill>
                  <a:srgbClr val="FFFFFF"/>
                </a:solidFill>
                <a:latin typeface="Tahoma"/>
                <a:ea typeface="Tahoma"/>
                <a:cs typeface="Tahoma"/>
                <a:sym typeface="Tahoma"/>
              </a:rPr>
              <a:t>© Gerard Williger 2023 U Louisville</a:t>
            </a:r>
            <a:endParaRPr b="1">
              <a:solidFill>
                <a:srgbClr val="FFFFF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3483</Words>
  <Application>Microsoft Macintosh PowerPoint</Application>
  <PresentationFormat>On-screen Show (4:3)</PresentationFormat>
  <Paragraphs>325</Paragraphs>
  <Slides>36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Times New Roman</vt:lpstr>
      <vt:lpstr>Arial</vt:lpstr>
      <vt:lpstr>Wingdings</vt:lpstr>
      <vt:lpstr>Tahoma</vt:lpstr>
      <vt:lpstr>Office Theme</vt:lpstr>
      <vt:lpstr>Lec 8: Notable Eclipses in History</vt:lpstr>
      <vt:lpstr>Confirming Dates with Eclipses</vt:lpstr>
      <vt:lpstr>Ancient Eclipse Observations</vt:lpstr>
      <vt:lpstr>Predictions: Saros Cycle</vt:lpstr>
      <vt:lpstr>Use of Saros Cycle</vt:lpstr>
      <vt:lpstr>22 Oct 2137 BC</vt:lpstr>
      <vt:lpstr>2300-1800 BC</vt:lpstr>
      <vt:lpstr>5 June 1302 BC</vt:lpstr>
      <vt:lpstr>16 Apr 1178 BC</vt:lpstr>
      <vt:lpstr>21 Apr 899 BC – Double Sunrise</vt:lpstr>
      <vt:lpstr>6 Apr 647 BC</vt:lpstr>
      <vt:lpstr>28 May 585 BC – chance prediction?</vt:lpstr>
      <vt:lpstr>5th cent. BC – an explanation</vt:lpstr>
      <vt:lpstr>431-430 BC – Peloponnesian War</vt:lpstr>
      <vt:lpstr>28 Aug 413 BC - Syracuse</vt:lpstr>
      <vt:lpstr>c 383 BC – lesson learned</vt:lpstr>
      <vt:lpstr>29 or 33 AD – Crucifixion of Jesus?</vt:lpstr>
      <vt:lpstr>24 Nov 569  – birth of Mohammed</vt:lpstr>
      <vt:lpstr>27 Jan 632  – death of Ibrahim</vt:lpstr>
      <vt:lpstr>22 Dec 968 – 1st account of Corona</vt:lpstr>
      <vt:lpstr>2 Aug 1133 – King Henry I</vt:lpstr>
      <vt:lpstr>22 May 1453 – Fall of Constantinople</vt:lpstr>
      <vt:lpstr>15 Mar 1485 – Richard III died</vt:lpstr>
      <vt:lpstr>1 Mar 1504 – Columbus</vt:lpstr>
      <vt:lpstr>1584 – Size of Atlantic </vt:lpstr>
      <vt:lpstr>1680 – Newton &amp; Moon’s Motion</vt:lpstr>
      <vt:lpstr>3 May 1715 – Halley predicts</vt:lpstr>
      <vt:lpstr>1766, 1777, 1805 – Capt. Cook + Lewis &amp; Clark Expeditions</vt:lpstr>
      <vt:lpstr>15 May 1836 – Description of Baily’s Beads</vt:lpstr>
      <vt:lpstr>28 July 1851– 1st Daguerrotype</vt:lpstr>
      <vt:lpstr>18 July 1860 –1st photo</vt:lpstr>
      <vt:lpstr>18 Aug 1868, 7 Aug 1869 – More Discoveries</vt:lpstr>
      <vt:lpstr>19 May 1919 – Einstein’s Eclipse</vt:lpstr>
      <vt:lpstr>1970s – Eclipse Hunters &amp; Concord</vt:lpstr>
      <vt:lpstr>Information Age</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8: Notable Eclipses in History</dc:title>
  <dc:creator>Microsoft Office User</dc:creator>
  <cp:lastModifiedBy>Microsoft Office User</cp:lastModifiedBy>
  <cp:revision>208</cp:revision>
  <dcterms:created xsi:type="dcterms:W3CDTF">2020-01-14T17:50:28Z</dcterms:created>
  <dcterms:modified xsi:type="dcterms:W3CDTF">2024-03-06T18:00:59Z</dcterms:modified>
</cp:coreProperties>
</file>